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6"/>
  </p:notesMasterIdLst>
  <p:handoutMasterIdLst>
    <p:handoutMasterId r:id="rId57"/>
  </p:handoutMasterIdLst>
  <p:sldIdLst>
    <p:sldId id="322" r:id="rId3"/>
    <p:sldId id="369" r:id="rId4"/>
    <p:sldId id="347" r:id="rId5"/>
    <p:sldId id="348" r:id="rId6"/>
    <p:sldId id="346" r:id="rId7"/>
    <p:sldId id="354" r:id="rId8"/>
    <p:sldId id="355" r:id="rId9"/>
    <p:sldId id="356" r:id="rId10"/>
    <p:sldId id="357" r:id="rId11"/>
    <p:sldId id="358" r:id="rId12"/>
    <p:sldId id="359" r:id="rId13"/>
    <p:sldId id="361" r:id="rId14"/>
    <p:sldId id="362" r:id="rId15"/>
    <p:sldId id="363" r:id="rId16"/>
    <p:sldId id="364" r:id="rId17"/>
    <p:sldId id="365" r:id="rId18"/>
    <p:sldId id="370" r:id="rId19"/>
    <p:sldId id="366" r:id="rId20"/>
    <p:sldId id="367" r:id="rId21"/>
    <p:sldId id="368" r:id="rId22"/>
    <p:sldId id="261" r:id="rId23"/>
    <p:sldId id="325" r:id="rId24"/>
    <p:sldId id="326" r:id="rId25"/>
    <p:sldId id="327" r:id="rId26"/>
    <p:sldId id="328" r:id="rId27"/>
    <p:sldId id="329" r:id="rId28"/>
    <p:sldId id="330" r:id="rId29"/>
    <p:sldId id="332" r:id="rId30"/>
    <p:sldId id="334" r:id="rId31"/>
    <p:sldId id="335" r:id="rId32"/>
    <p:sldId id="337" r:id="rId33"/>
    <p:sldId id="338" r:id="rId34"/>
    <p:sldId id="339" r:id="rId35"/>
    <p:sldId id="340" r:id="rId36"/>
    <p:sldId id="341" r:id="rId37"/>
    <p:sldId id="343" r:id="rId38"/>
    <p:sldId id="277" r:id="rId39"/>
    <p:sldId id="263" r:id="rId40"/>
    <p:sldId id="264" r:id="rId41"/>
    <p:sldId id="265" r:id="rId42"/>
    <p:sldId id="266" r:id="rId43"/>
    <p:sldId id="267" r:id="rId44"/>
    <p:sldId id="268" r:id="rId45"/>
    <p:sldId id="269" r:id="rId46"/>
    <p:sldId id="270" r:id="rId47"/>
    <p:sldId id="302" r:id="rId48"/>
    <p:sldId id="303" r:id="rId49"/>
    <p:sldId id="304" r:id="rId50"/>
    <p:sldId id="305" r:id="rId51"/>
    <p:sldId id="306" r:id="rId52"/>
    <p:sldId id="307" r:id="rId53"/>
    <p:sldId id="308" r:id="rId54"/>
    <p:sldId id="324" r:id="rId5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5F5F5F"/>
    <a:srgbClr val="739135"/>
    <a:srgbClr val="AA3F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091" autoAdjust="0"/>
    <p:restoredTop sz="94660"/>
  </p:normalViewPr>
  <p:slideViewPr>
    <p:cSldViewPr snapToGrid="0" snapToObjects="1">
      <p:cViewPr varScale="1">
        <p:scale>
          <a:sx n="118" d="100"/>
          <a:sy n="118" d="100"/>
        </p:scale>
        <p:origin x="-14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CFD8E-4110-46B7-9C73-4AC26D8A323E}" type="doc">
      <dgm:prSet loTypeId="urn:microsoft.com/office/officeart/2005/8/layout/hList2" loCatId="list" qsTypeId="urn:microsoft.com/office/officeart/2005/8/quickstyle/simple1" qsCatId="simple" csTypeId="urn:microsoft.com/office/officeart/2005/8/colors/accent6_3" csCatId="accent6" phldr="1"/>
      <dgm:spPr/>
      <dgm:t>
        <a:bodyPr/>
        <a:lstStyle/>
        <a:p>
          <a:endParaRPr lang="en-US"/>
        </a:p>
      </dgm:t>
    </dgm:pt>
    <dgm:pt modelId="{5A2BD6FE-9EEA-4D19-B765-D4E2911D4F50}">
      <dgm:prSet phldrT="[Text]"/>
      <dgm:spPr/>
      <dgm:t>
        <a:bodyPr/>
        <a:lstStyle/>
        <a:p>
          <a:r>
            <a:rPr lang="en-US" dirty="0" smtClean="0"/>
            <a:t>Lab / Division</a:t>
          </a:r>
          <a:endParaRPr lang="en-US" dirty="0"/>
        </a:p>
      </dgm:t>
    </dgm:pt>
    <dgm:pt modelId="{B922BAB2-D6A0-4A1E-86BB-A7F66D8FD98C}" type="parTrans" cxnId="{DABBA7D8-8A6F-4E47-8B90-0BD1CABA0B78}">
      <dgm:prSet/>
      <dgm:spPr/>
      <dgm:t>
        <a:bodyPr/>
        <a:lstStyle/>
        <a:p>
          <a:endParaRPr lang="en-US"/>
        </a:p>
      </dgm:t>
    </dgm:pt>
    <dgm:pt modelId="{A31216B0-CA95-4C2E-BE38-EE67BC9764D7}" type="sibTrans" cxnId="{DABBA7D8-8A6F-4E47-8B90-0BD1CABA0B78}">
      <dgm:prSet/>
      <dgm:spPr>
        <a:scene3d>
          <a:camera prst="orthographicFront">
            <a:rot lat="3600000" lon="600000" rev="0"/>
          </a:camera>
          <a:lightRig rig="threePt" dir="t"/>
        </a:scene3d>
      </dgm:spPr>
      <dgm:t>
        <a:bodyPr/>
        <a:lstStyle/>
        <a:p>
          <a:endParaRPr lang="en-US" dirty="0"/>
        </a:p>
      </dgm:t>
    </dgm:pt>
    <dgm:pt modelId="{B7E61A84-BABC-455C-AD0E-D582220C6B95}">
      <dgm:prSet phldrT="[Text]" custT="1"/>
      <dgm:spPr/>
      <dgm:t>
        <a:bodyPr/>
        <a:lstStyle/>
        <a:p>
          <a:r>
            <a:rPr lang="en-US" sz="1400" dirty="0" smtClean="0">
              <a:solidFill>
                <a:schemeClr val="tx1"/>
              </a:solidFill>
            </a:rPr>
            <a:t>Prepare </a:t>
          </a:r>
          <a:r>
            <a:rPr lang="en-US" sz="1400" dirty="0" err="1" smtClean="0">
              <a:solidFill>
                <a:schemeClr val="tx1"/>
              </a:solidFill>
            </a:rPr>
            <a:t>PandA</a:t>
          </a:r>
          <a:r>
            <a:rPr lang="en-US" sz="1400" dirty="0" smtClean="0">
              <a:solidFill>
                <a:schemeClr val="tx1"/>
              </a:solidFill>
            </a:rPr>
            <a:t> forms, PACUR criteria &amp; Budget. </a:t>
          </a:r>
          <a:endParaRPr lang="en-US" sz="1400" dirty="0">
            <a:solidFill>
              <a:schemeClr val="tx1"/>
            </a:solidFill>
          </a:endParaRPr>
        </a:p>
      </dgm:t>
    </dgm:pt>
    <dgm:pt modelId="{AF77313A-BFB8-49CF-B03B-5F0C345B411B}" type="parTrans" cxnId="{B9998893-7161-4998-B09E-0861986E7FC3}">
      <dgm:prSet/>
      <dgm:spPr/>
      <dgm:t>
        <a:bodyPr/>
        <a:lstStyle/>
        <a:p>
          <a:endParaRPr lang="en-US"/>
        </a:p>
      </dgm:t>
    </dgm:pt>
    <dgm:pt modelId="{7B1CE364-7FAC-40FA-BDEA-8F9B5C4759E3}" type="sibTrans" cxnId="{B9998893-7161-4998-B09E-0861986E7FC3}">
      <dgm:prSet/>
      <dgm:spPr/>
      <dgm:t>
        <a:bodyPr/>
        <a:lstStyle/>
        <a:p>
          <a:endParaRPr lang="en-US"/>
        </a:p>
      </dgm:t>
    </dgm:pt>
    <dgm:pt modelId="{E9038461-4F66-445F-8597-97C37A15C46A}">
      <dgm:prSet phldrT="[Text]"/>
      <dgm:spPr/>
      <dgm:t>
        <a:bodyPr/>
        <a:lstStyle/>
        <a:p>
          <a:r>
            <a:rPr lang="en-US" dirty="0" smtClean="0"/>
            <a:t>NCAR B&amp;P</a:t>
          </a:r>
          <a:endParaRPr lang="en-US" dirty="0"/>
        </a:p>
      </dgm:t>
    </dgm:pt>
    <dgm:pt modelId="{DB3C4E8B-16B7-4C5C-804D-0B6A00583FA1}" type="parTrans" cxnId="{F8F77F36-6AD2-4FE8-9C37-41BE506E4B69}">
      <dgm:prSet/>
      <dgm:spPr/>
      <dgm:t>
        <a:bodyPr/>
        <a:lstStyle/>
        <a:p>
          <a:endParaRPr lang="en-US"/>
        </a:p>
      </dgm:t>
    </dgm:pt>
    <dgm:pt modelId="{A2E64AB3-1E7C-4388-A7EF-42B85987232B}" type="sibTrans" cxnId="{F8F77F36-6AD2-4FE8-9C37-41BE506E4B69}">
      <dgm:prSet/>
      <dgm:spPr>
        <a:scene3d>
          <a:camera prst="orthographicFront">
            <a:rot lat="1800000" lon="0" rev="0"/>
          </a:camera>
          <a:lightRig rig="threePt" dir="t"/>
        </a:scene3d>
      </dgm:spPr>
      <dgm:t>
        <a:bodyPr/>
        <a:lstStyle/>
        <a:p>
          <a:endParaRPr lang="en-US" dirty="0"/>
        </a:p>
      </dgm:t>
    </dgm:pt>
    <dgm:pt modelId="{8E8EDD90-9FA7-4CAA-8CF3-DB35E06A6439}">
      <dgm:prSet phldrT="[Text]" custT="1"/>
      <dgm:spPr/>
      <dgm:t>
        <a:bodyPr/>
        <a:lstStyle/>
        <a:p>
          <a:r>
            <a:rPr lang="en-US" sz="1400" dirty="0" smtClean="0">
              <a:solidFill>
                <a:schemeClr val="tx1"/>
              </a:solidFill>
            </a:rPr>
            <a:t>Review sponsor announcement &amp; confirm NCAR’s eligibility. </a:t>
          </a:r>
          <a:endParaRPr lang="en-US" sz="1400" dirty="0">
            <a:solidFill>
              <a:schemeClr val="tx1"/>
            </a:solidFill>
          </a:endParaRPr>
        </a:p>
      </dgm:t>
    </dgm:pt>
    <dgm:pt modelId="{7F62293E-2DFF-4601-A7ED-18BAB9E56EE1}" type="parTrans" cxnId="{BDE2FBD4-474F-4369-8C22-0B152DB27765}">
      <dgm:prSet/>
      <dgm:spPr/>
      <dgm:t>
        <a:bodyPr/>
        <a:lstStyle/>
        <a:p>
          <a:endParaRPr lang="en-US"/>
        </a:p>
      </dgm:t>
    </dgm:pt>
    <dgm:pt modelId="{F7C8A0B6-4BEB-4676-BD29-E0199C5BB943}" type="sibTrans" cxnId="{BDE2FBD4-474F-4369-8C22-0B152DB27765}">
      <dgm:prSet/>
      <dgm:spPr/>
      <dgm:t>
        <a:bodyPr/>
        <a:lstStyle/>
        <a:p>
          <a:endParaRPr lang="en-US"/>
        </a:p>
      </dgm:t>
    </dgm:pt>
    <dgm:pt modelId="{C7816827-45DE-45EB-882E-30A4B1573D30}">
      <dgm:prSet phldrT="[Text]"/>
      <dgm:spPr/>
      <dgm:t>
        <a:bodyPr/>
        <a:lstStyle/>
        <a:p>
          <a:r>
            <a:rPr lang="en-US" dirty="0" smtClean="0"/>
            <a:t>Contracts</a:t>
          </a:r>
          <a:endParaRPr lang="en-US" dirty="0"/>
        </a:p>
      </dgm:t>
    </dgm:pt>
    <dgm:pt modelId="{C2139294-5D3B-4D3B-86B8-A6220F698F59}" type="parTrans" cxnId="{00A219ED-5ADF-4AE3-9417-D4F99739F394}">
      <dgm:prSet/>
      <dgm:spPr/>
      <dgm:t>
        <a:bodyPr/>
        <a:lstStyle/>
        <a:p>
          <a:endParaRPr lang="en-US"/>
        </a:p>
      </dgm:t>
    </dgm:pt>
    <dgm:pt modelId="{F4F0D196-3A05-409A-8557-23C7DC69A47B}" type="sibTrans" cxnId="{00A219ED-5ADF-4AE3-9417-D4F99739F394}">
      <dgm:prSet/>
      <dgm:spPr/>
      <dgm:t>
        <a:bodyPr/>
        <a:lstStyle/>
        <a:p>
          <a:endParaRPr lang="en-US"/>
        </a:p>
      </dgm:t>
    </dgm:pt>
    <dgm:pt modelId="{447B7B9C-C60F-467B-8405-F9E9974C3A86}">
      <dgm:prSet phldrT="[Text]" custT="1"/>
      <dgm:spPr/>
      <dgm:t>
        <a:bodyPr/>
        <a:lstStyle/>
        <a:p>
          <a:r>
            <a:rPr lang="en-US" sz="1400" dirty="0" smtClean="0">
              <a:solidFill>
                <a:schemeClr val="tx1"/>
              </a:solidFill>
            </a:rPr>
            <a:t>Review Terms &amp; Conditions if required.</a:t>
          </a:r>
          <a:endParaRPr lang="en-US" sz="1400" dirty="0">
            <a:solidFill>
              <a:schemeClr val="tx1"/>
            </a:solidFill>
          </a:endParaRPr>
        </a:p>
      </dgm:t>
    </dgm:pt>
    <dgm:pt modelId="{B32787AF-1219-47E8-95EA-1D9C50A2FAFD}" type="parTrans" cxnId="{1CD6EED3-9E63-480C-8EA9-71C53D4489FB}">
      <dgm:prSet/>
      <dgm:spPr/>
      <dgm:t>
        <a:bodyPr/>
        <a:lstStyle/>
        <a:p>
          <a:endParaRPr lang="en-US"/>
        </a:p>
      </dgm:t>
    </dgm:pt>
    <dgm:pt modelId="{08850310-2295-4427-BF9D-4117BDE947BC}" type="sibTrans" cxnId="{1CD6EED3-9E63-480C-8EA9-71C53D4489FB}">
      <dgm:prSet/>
      <dgm:spPr/>
      <dgm:t>
        <a:bodyPr/>
        <a:lstStyle/>
        <a:p>
          <a:endParaRPr lang="en-US"/>
        </a:p>
      </dgm:t>
    </dgm:pt>
    <dgm:pt modelId="{5D4C338B-C1A6-4A81-9075-110556CEC15C}">
      <dgm:prSet custT="1"/>
      <dgm:spPr/>
      <dgm:t>
        <a:bodyPr/>
        <a:lstStyle/>
        <a:p>
          <a:r>
            <a:rPr lang="en-US" sz="1400" dirty="0" smtClean="0">
              <a:solidFill>
                <a:schemeClr val="tx1"/>
              </a:solidFill>
            </a:rPr>
            <a:t>Work with B&amp;P on necessary changes.</a:t>
          </a:r>
        </a:p>
      </dgm:t>
    </dgm:pt>
    <dgm:pt modelId="{B8838DF2-045F-432E-BD24-03E84157D4C5}" type="parTrans" cxnId="{93552B51-16B5-4A83-882E-CE0D1ABF2E89}">
      <dgm:prSet/>
      <dgm:spPr/>
      <dgm:t>
        <a:bodyPr/>
        <a:lstStyle/>
        <a:p>
          <a:endParaRPr lang="en-US"/>
        </a:p>
      </dgm:t>
    </dgm:pt>
    <dgm:pt modelId="{9983BAF2-05F4-4620-94F5-288CFF784782}" type="sibTrans" cxnId="{93552B51-16B5-4A83-882E-CE0D1ABF2E89}">
      <dgm:prSet/>
      <dgm:spPr/>
      <dgm:t>
        <a:bodyPr/>
        <a:lstStyle/>
        <a:p>
          <a:endParaRPr lang="en-US"/>
        </a:p>
      </dgm:t>
    </dgm:pt>
    <dgm:pt modelId="{77D7DEE7-42BC-456C-ABE1-D8C5F7215EC9}">
      <dgm:prSet custT="1"/>
      <dgm:spPr/>
      <dgm:t>
        <a:bodyPr/>
        <a:lstStyle/>
        <a:p>
          <a:r>
            <a:rPr lang="en-US" sz="1400" dirty="0" smtClean="0">
              <a:solidFill>
                <a:schemeClr val="tx1"/>
              </a:solidFill>
            </a:rPr>
            <a:t>Prepare all sponsor proposal documents.</a:t>
          </a:r>
          <a:endParaRPr lang="en-US" sz="1400" dirty="0">
            <a:solidFill>
              <a:schemeClr val="tx1"/>
            </a:solidFill>
          </a:endParaRPr>
        </a:p>
      </dgm:t>
    </dgm:pt>
    <dgm:pt modelId="{B233F57D-C2DA-404C-96E5-76A676A14182}" type="parTrans" cxnId="{6D0E7ABA-5789-4A83-80E2-EDD103C86E01}">
      <dgm:prSet/>
      <dgm:spPr/>
      <dgm:t>
        <a:bodyPr/>
        <a:lstStyle/>
        <a:p>
          <a:endParaRPr lang="en-US"/>
        </a:p>
      </dgm:t>
    </dgm:pt>
    <dgm:pt modelId="{86FAFB11-2CE5-4F9F-8B38-3FCBFDB34332}" type="sibTrans" cxnId="{6D0E7ABA-5789-4A83-80E2-EDD103C86E01}">
      <dgm:prSet/>
      <dgm:spPr/>
      <dgm:t>
        <a:bodyPr/>
        <a:lstStyle/>
        <a:p>
          <a:endParaRPr lang="en-US"/>
        </a:p>
      </dgm:t>
    </dgm:pt>
    <dgm:pt modelId="{94F2FFE2-BBF8-49B8-A928-09737B64A084}">
      <dgm:prSet custT="1"/>
      <dgm:spPr/>
      <dgm:t>
        <a:bodyPr/>
        <a:lstStyle/>
        <a:p>
          <a:r>
            <a:rPr lang="en-US" sz="1400" dirty="0" smtClean="0">
              <a:solidFill>
                <a:schemeClr val="tx1"/>
              </a:solidFill>
            </a:rPr>
            <a:t>Complete sponsor electronic proposal packages.</a:t>
          </a:r>
          <a:endParaRPr lang="en-US" sz="1400" dirty="0">
            <a:solidFill>
              <a:schemeClr val="tx1"/>
            </a:solidFill>
          </a:endParaRPr>
        </a:p>
      </dgm:t>
    </dgm:pt>
    <dgm:pt modelId="{2C833CEF-DBEE-4A78-B306-081B66BCA88A}" type="parTrans" cxnId="{E9F9E1AE-A461-45E8-8A6C-278876679887}">
      <dgm:prSet/>
      <dgm:spPr/>
      <dgm:t>
        <a:bodyPr/>
        <a:lstStyle/>
        <a:p>
          <a:endParaRPr lang="en-US"/>
        </a:p>
      </dgm:t>
    </dgm:pt>
    <dgm:pt modelId="{66BF74CF-D8F0-4B48-8119-AE854AC5D17D}" type="sibTrans" cxnId="{E9F9E1AE-A461-45E8-8A6C-278876679887}">
      <dgm:prSet/>
      <dgm:spPr/>
      <dgm:t>
        <a:bodyPr/>
        <a:lstStyle/>
        <a:p>
          <a:endParaRPr lang="en-US"/>
        </a:p>
      </dgm:t>
    </dgm:pt>
    <dgm:pt modelId="{F2FAA90F-3779-4C21-B473-431E67E6BBB6}">
      <dgm:prSet custT="1"/>
      <dgm:spPr/>
      <dgm:t>
        <a:bodyPr/>
        <a:lstStyle/>
        <a:p>
          <a:r>
            <a:rPr lang="en-US" sz="1400" dirty="0" smtClean="0">
              <a:solidFill>
                <a:schemeClr val="tx1"/>
              </a:solidFill>
            </a:rPr>
            <a:t>Submission of final hardcopy proposals</a:t>
          </a:r>
          <a:endParaRPr lang="en-US" sz="1400" dirty="0">
            <a:solidFill>
              <a:schemeClr val="tx1"/>
            </a:solidFill>
          </a:endParaRPr>
        </a:p>
      </dgm:t>
    </dgm:pt>
    <dgm:pt modelId="{94EDEBC9-AF9C-488B-80F6-CBF8DAE14159}" type="parTrans" cxnId="{F51EB6BB-6A62-4A8C-9FA4-402A523A3419}">
      <dgm:prSet/>
      <dgm:spPr/>
      <dgm:t>
        <a:bodyPr/>
        <a:lstStyle/>
        <a:p>
          <a:endParaRPr lang="en-US"/>
        </a:p>
      </dgm:t>
    </dgm:pt>
    <dgm:pt modelId="{F413D320-4EA4-483F-9007-FD8509B460E9}" type="sibTrans" cxnId="{F51EB6BB-6A62-4A8C-9FA4-402A523A3419}">
      <dgm:prSet/>
      <dgm:spPr/>
      <dgm:t>
        <a:bodyPr/>
        <a:lstStyle/>
        <a:p>
          <a:endParaRPr lang="en-US"/>
        </a:p>
      </dgm:t>
    </dgm:pt>
    <dgm:pt modelId="{6CD9FF77-5B57-4AF5-8FB1-743B7D93FE53}">
      <dgm:prSet custT="1"/>
      <dgm:spPr/>
      <dgm:t>
        <a:bodyPr/>
        <a:lstStyle/>
        <a:p>
          <a:r>
            <a:rPr lang="en-US" sz="1400" dirty="0" smtClean="0">
              <a:solidFill>
                <a:schemeClr val="tx1"/>
              </a:solidFill>
            </a:rPr>
            <a:t>Division / Lab Director approves proposals $100K or less.</a:t>
          </a:r>
          <a:endParaRPr lang="en-US" sz="1400" dirty="0">
            <a:solidFill>
              <a:schemeClr val="tx1"/>
            </a:solidFill>
          </a:endParaRPr>
        </a:p>
      </dgm:t>
    </dgm:pt>
    <dgm:pt modelId="{86099771-DED2-442A-AA75-C58A21D95221}" type="parTrans" cxnId="{6B687B85-9939-4F8E-AC2C-F0E7EB3DC31D}">
      <dgm:prSet/>
      <dgm:spPr/>
      <dgm:t>
        <a:bodyPr/>
        <a:lstStyle/>
        <a:p>
          <a:endParaRPr lang="en-US"/>
        </a:p>
      </dgm:t>
    </dgm:pt>
    <dgm:pt modelId="{598B6A90-B2ED-4F7D-89EE-BC0179B91146}" type="sibTrans" cxnId="{6B687B85-9939-4F8E-AC2C-F0E7EB3DC31D}">
      <dgm:prSet/>
      <dgm:spPr/>
      <dgm:t>
        <a:bodyPr/>
        <a:lstStyle/>
        <a:p>
          <a:endParaRPr lang="en-US"/>
        </a:p>
      </dgm:t>
    </dgm:pt>
    <dgm:pt modelId="{ACC38748-4076-444A-AEAF-8E57CDF11ADD}">
      <dgm:prSet custT="1"/>
      <dgm:spPr/>
      <dgm:t>
        <a:bodyPr/>
        <a:lstStyle/>
        <a:p>
          <a:r>
            <a:rPr lang="en-US" sz="1400" dirty="0" smtClean="0">
              <a:solidFill>
                <a:schemeClr val="tx1"/>
              </a:solidFill>
            </a:rPr>
            <a:t>Work with B&amp;P &amp; Lab/Division on RFP documents.</a:t>
          </a:r>
          <a:endParaRPr lang="en-US" sz="1400" dirty="0">
            <a:solidFill>
              <a:schemeClr val="tx1"/>
            </a:solidFill>
          </a:endParaRPr>
        </a:p>
      </dgm:t>
    </dgm:pt>
    <dgm:pt modelId="{EB76B54D-673E-48EB-A9BE-FE5BED9C154C}" type="parTrans" cxnId="{C8E4837D-0C98-4502-AADB-2B96004EA78A}">
      <dgm:prSet/>
      <dgm:spPr/>
      <dgm:t>
        <a:bodyPr/>
        <a:lstStyle/>
        <a:p>
          <a:endParaRPr lang="en-US"/>
        </a:p>
      </dgm:t>
    </dgm:pt>
    <dgm:pt modelId="{D4CCE341-E8CC-4091-86B6-052A95B05194}" type="sibTrans" cxnId="{C8E4837D-0C98-4502-AADB-2B96004EA78A}">
      <dgm:prSet/>
      <dgm:spPr/>
      <dgm:t>
        <a:bodyPr/>
        <a:lstStyle/>
        <a:p>
          <a:endParaRPr lang="en-US"/>
        </a:p>
      </dgm:t>
    </dgm:pt>
    <dgm:pt modelId="{E98AB937-4CDE-46D8-BD40-44FFDED79235}">
      <dgm:prSet custT="1"/>
      <dgm:spPr/>
      <dgm:t>
        <a:bodyPr/>
        <a:lstStyle/>
        <a:p>
          <a:r>
            <a:rPr lang="en-US" sz="1400" dirty="0" smtClean="0">
              <a:solidFill>
                <a:schemeClr val="tx1"/>
              </a:solidFill>
            </a:rPr>
            <a:t>Submission of proposals through Grants.gov and NSPIRES.</a:t>
          </a:r>
          <a:endParaRPr lang="en-US" sz="1400" dirty="0">
            <a:solidFill>
              <a:schemeClr val="tx1"/>
            </a:solidFill>
          </a:endParaRPr>
        </a:p>
      </dgm:t>
    </dgm:pt>
    <dgm:pt modelId="{3064792A-B0CE-4CD7-8293-32B86FDD6C1B}" type="parTrans" cxnId="{EA168FDC-76F1-448A-82D4-1D0A5F3EF0B0}">
      <dgm:prSet/>
      <dgm:spPr/>
      <dgm:t>
        <a:bodyPr/>
        <a:lstStyle/>
        <a:p>
          <a:endParaRPr lang="en-US"/>
        </a:p>
      </dgm:t>
    </dgm:pt>
    <dgm:pt modelId="{A70AE735-12EF-43BF-AE37-63B3C78860AA}" type="sibTrans" cxnId="{EA168FDC-76F1-448A-82D4-1D0A5F3EF0B0}">
      <dgm:prSet/>
      <dgm:spPr/>
      <dgm:t>
        <a:bodyPr/>
        <a:lstStyle/>
        <a:p>
          <a:endParaRPr lang="en-US"/>
        </a:p>
      </dgm:t>
    </dgm:pt>
    <dgm:pt modelId="{F99CD925-2169-41C7-880F-EFD0CA98CC91}">
      <dgm:prSet custT="1"/>
      <dgm:spPr/>
      <dgm:t>
        <a:bodyPr/>
        <a:lstStyle/>
        <a:p>
          <a:r>
            <a:rPr lang="en-US" sz="1400" dirty="0" smtClean="0">
              <a:solidFill>
                <a:schemeClr val="tx1"/>
              </a:solidFill>
            </a:rPr>
            <a:t>Sign certifications for NSF </a:t>
          </a:r>
          <a:r>
            <a:rPr lang="en-US" sz="1400" dirty="0" err="1" smtClean="0">
              <a:solidFill>
                <a:schemeClr val="tx1"/>
              </a:solidFill>
            </a:rPr>
            <a:t>FastLane</a:t>
          </a:r>
          <a:r>
            <a:rPr lang="en-US" sz="1400" dirty="0" smtClean="0">
              <a:solidFill>
                <a:schemeClr val="tx1"/>
              </a:solidFill>
            </a:rPr>
            <a:t> proposals.</a:t>
          </a:r>
          <a:endParaRPr lang="en-US" sz="1400" dirty="0">
            <a:solidFill>
              <a:schemeClr val="tx1"/>
            </a:solidFill>
          </a:endParaRPr>
        </a:p>
      </dgm:t>
    </dgm:pt>
    <dgm:pt modelId="{8055C398-63DD-4AE2-B7E8-EFB23880B87C}" type="parTrans" cxnId="{16F92E3F-9498-41CA-8F48-FC4AE0943B64}">
      <dgm:prSet/>
      <dgm:spPr/>
      <dgm:t>
        <a:bodyPr/>
        <a:lstStyle/>
        <a:p>
          <a:endParaRPr lang="en-US"/>
        </a:p>
      </dgm:t>
    </dgm:pt>
    <dgm:pt modelId="{11EB1DB6-6123-4F5B-8452-83F35B9F51E4}" type="sibTrans" cxnId="{16F92E3F-9498-41CA-8F48-FC4AE0943B64}">
      <dgm:prSet/>
      <dgm:spPr/>
      <dgm:t>
        <a:bodyPr/>
        <a:lstStyle/>
        <a:p>
          <a:endParaRPr lang="en-US"/>
        </a:p>
      </dgm:t>
    </dgm:pt>
    <dgm:pt modelId="{E595376D-D47A-42E2-B85D-5D66D486FE20}">
      <dgm:prSet custT="1"/>
      <dgm:spPr/>
      <dgm:t>
        <a:bodyPr/>
        <a:lstStyle/>
        <a:p>
          <a:r>
            <a:rPr lang="en-US" sz="1400" dirty="0" smtClean="0">
              <a:solidFill>
                <a:schemeClr val="tx1"/>
              </a:solidFill>
            </a:rPr>
            <a:t>Review budget and </a:t>
          </a:r>
          <a:r>
            <a:rPr lang="en-US" sz="1400" dirty="0" err="1" smtClean="0">
              <a:solidFill>
                <a:schemeClr val="tx1"/>
              </a:solidFill>
            </a:rPr>
            <a:t>PandA</a:t>
          </a:r>
          <a:r>
            <a:rPr lang="en-US" sz="1400" dirty="0" smtClean="0">
              <a:solidFill>
                <a:schemeClr val="tx1"/>
              </a:solidFill>
            </a:rPr>
            <a:t> forms.</a:t>
          </a:r>
          <a:endParaRPr lang="en-US" sz="1400" dirty="0">
            <a:solidFill>
              <a:schemeClr val="tx1"/>
            </a:solidFill>
          </a:endParaRPr>
        </a:p>
      </dgm:t>
    </dgm:pt>
    <dgm:pt modelId="{10AB849E-72D9-4123-BF89-2E092741F5AD}" type="parTrans" cxnId="{EBE29D0D-4ED5-4074-BD31-2D88A912AD0A}">
      <dgm:prSet/>
      <dgm:spPr/>
      <dgm:t>
        <a:bodyPr/>
        <a:lstStyle/>
        <a:p>
          <a:endParaRPr lang="en-US"/>
        </a:p>
      </dgm:t>
    </dgm:pt>
    <dgm:pt modelId="{E77035D1-33B9-49E3-9731-73AEBFDD3A8E}" type="sibTrans" cxnId="{EBE29D0D-4ED5-4074-BD31-2D88A912AD0A}">
      <dgm:prSet/>
      <dgm:spPr/>
      <dgm:t>
        <a:bodyPr/>
        <a:lstStyle/>
        <a:p>
          <a:endParaRPr lang="en-US"/>
        </a:p>
      </dgm:t>
    </dgm:pt>
    <dgm:pt modelId="{B2532C3C-A869-44F2-AC23-0DFB965BDF4C}">
      <dgm:prSet custT="1"/>
      <dgm:spPr/>
      <dgm:t>
        <a:bodyPr/>
        <a:lstStyle/>
        <a:p>
          <a:r>
            <a:rPr lang="en-US" sz="1400" dirty="0" smtClean="0">
              <a:solidFill>
                <a:schemeClr val="tx1"/>
              </a:solidFill>
            </a:rPr>
            <a:t>Review PACUR responses and adherence to criteria.</a:t>
          </a:r>
          <a:endParaRPr lang="en-US" sz="1400" dirty="0">
            <a:solidFill>
              <a:schemeClr val="tx1"/>
            </a:solidFill>
          </a:endParaRPr>
        </a:p>
      </dgm:t>
    </dgm:pt>
    <dgm:pt modelId="{138D0342-4447-4775-B8A5-7A2B74140E44}" type="parTrans" cxnId="{DD6FE59D-6F3C-4ED2-800A-564070A56676}">
      <dgm:prSet/>
      <dgm:spPr/>
      <dgm:t>
        <a:bodyPr/>
        <a:lstStyle/>
        <a:p>
          <a:endParaRPr lang="en-US"/>
        </a:p>
      </dgm:t>
    </dgm:pt>
    <dgm:pt modelId="{480D97AB-D390-4D0A-8275-077D55D0B8E4}" type="sibTrans" cxnId="{DD6FE59D-6F3C-4ED2-800A-564070A56676}">
      <dgm:prSet/>
      <dgm:spPr/>
      <dgm:t>
        <a:bodyPr/>
        <a:lstStyle/>
        <a:p>
          <a:endParaRPr lang="en-US"/>
        </a:p>
      </dgm:t>
    </dgm:pt>
    <dgm:pt modelId="{1B3ECB55-054A-4098-9E09-52F3D75C152B}">
      <dgm:prSet custT="1"/>
      <dgm:spPr/>
      <dgm:t>
        <a:bodyPr/>
        <a:lstStyle/>
        <a:p>
          <a:r>
            <a:rPr lang="en-US" sz="1400" dirty="0" smtClean="0">
              <a:solidFill>
                <a:schemeClr val="tx1"/>
              </a:solidFill>
            </a:rPr>
            <a:t>Work with Lab on necessary changes.</a:t>
          </a:r>
          <a:endParaRPr lang="en-US" sz="1400" dirty="0">
            <a:solidFill>
              <a:schemeClr val="tx1"/>
            </a:solidFill>
          </a:endParaRPr>
        </a:p>
      </dgm:t>
    </dgm:pt>
    <dgm:pt modelId="{5AFAC7AD-8D46-4622-B6C2-A6123B9A137B}" type="parTrans" cxnId="{B6FE468C-C72D-479A-90C7-274A604E3234}">
      <dgm:prSet/>
      <dgm:spPr/>
      <dgm:t>
        <a:bodyPr/>
        <a:lstStyle/>
        <a:p>
          <a:endParaRPr lang="en-US"/>
        </a:p>
      </dgm:t>
    </dgm:pt>
    <dgm:pt modelId="{769F1D04-DF7D-487F-A2EF-256A651FE054}" type="sibTrans" cxnId="{B6FE468C-C72D-479A-90C7-274A604E3234}">
      <dgm:prSet/>
      <dgm:spPr/>
      <dgm:t>
        <a:bodyPr/>
        <a:lstStyle/>
        <a:p>
          <a:endParaRPr lang="en-US"/>
        </a:p>
      </dgm:t>
    </dgm:pt>
    <dgm:pt modelId="{BD03532D-D489-4093-ADBD-66F475E9A986}">
      <dgm:prSet custT="1"/>
      <dgm:spPr/>
      <dgm:t>
        <a:bodyPr/>
        <a:lstStyle/>
        <a:p>
          <a:r>
            <a:rPr lang="en-US" sz="1400" dirty="0" smtClean="0">
              <a:solidFill>
                <a:schemeClr val="tx1"/>
              </a:solidFill>
            </a:rPr>
            <a:t>Review final proposal packet against sponsor guidelines.</a:t>
          </a:r>
          <a:endParaRPr lang="en-US" sz="1400" dirty="0">
            <a:solidFill>
              <a:schemeClr val="tx1"/>
            </a:solidFill>
          </a:endParaRPr>
        </a:p>
      </dgm:t>
    </dgm:pt>
    <dgm:pt modelId="{389BB39A-0459-4614-AFF1-9D5860D10850}" type="parTrans" cxnId="{C803EA13-EF81-4D9F-99EB-6F8CC0BBE5D2}">
      <dgm:prSet/>
      <dgm:spPr/>
      <dgm:t>
        <a:bodyPr/>
        <a:lstStyle/>
        <a:p>
          <a:endParaRPr lang="en-US"/>
        </a:p>
      </dgm:t>
    </dgm:pt>
    <dgm:pt modelId="{152594B8-2DE1-4124-87E9-1E24429B85B5}" type="sibTrans" cxnId="{C803EA13-EF81-4D9F-99EB-6F8CC0BBE5D2}">
      <dgm:prSet/>
      <dgm:spPr/>
      <dgm:t>
        <a:bodyPr/>
        <a:lstStyle/>
        <a:p>
          <a:endParaRPr lang="en-US"/>
        </a:p>
      </dgm:t>
    </dgm:pt>
    <dgm:pt modelId="{C71D495F-8DA7-4E3F-A78C-06B75DD59853}">
      <dgm:prSet custT="1"/>
      <dgm:spPr/>
      <dgm:t>
        <a:bodyPr/>
        <a:lstStyle/>
        <a:p>
          <a:r>
            <a:rPr lang="en-US" sz="1400" dirty="0" smtClean="0">
              <a:solidFill>
                <a:schemeClr val="tx1"/>
              </a:solidFill>
            </a:rPr>
            <a:t>Submission of NSF </a:t>
          </a:r>
          <a:r>
            <a:rPr lang="en-US" sz="1400" dirty="0" err="1" smtClean="0">
              <a:solidFill>
                <a:schemeClr val="tx1"/>
              </a:solidFill>
            </a:rPr>
            <a:t>FastLane</a:t>
          </a:r>
          <a:r>
            <a:rPr lang="en-US" sz="1400" dirty="0" smtClean="0">
              <a:solidFill>
                <a:schemeClr val="tx1"/>
              </a:solidFill>
            </a:rPr>
            <a:t> proposals.</a:t>
          </a:r>
          <a:endParaRPr lang="en-US" sz="1400" dirty="0">
            <a:solidFill>
              <a:schemeClr val="tx1"/>
            </a:solidFill>
          </a:endParaRPr>
        </a:p>
      </dgm:t>
    </dgm:pt>
    <dgm:pt modelId="{CF4A28F6-1064-476F-AF55-59E97933ED1D}" type="parTrans" cxnId="{AAB083E8-B25A-4759-8DB8-F90CD6AE02B9}">
      <dgm:prSet/>
      <dgm:spPr/>
      <dgm:t>
        <a:bodyPr/>
        <a:lstStyle/>
        <a:p>
          <a:endParaRPr lang="en-US"/>
        </a:p>
      </dgm:t>
    </dgm:pt>
    <dgm:pt modelId="{E13E06AB-6B10-4B3C-AA75-DE471E10F668}" type="sibTrans" cxnId="{AAB083E8-B25A-4759-8DB8-F90CD6AE02B9}">
      <dgm:prSet/>
      <dgm:spPr/>
      <dgm:t>
        <a:bodyPr/>
        <a:lstStyle/>
        <a:p>
          <a:endParaRPr lang="en-US"/>
        </a:p>
      </dgm:t>
    </dgm:pt>
    <dgm:pt modelId="{A0FF2912-2D01-467F-B7A4-E98599C888A4}">
      <dgm:prSet custT="1"/>
      <dgm:spPr/>
      <dgm:t>
        <a:bodyPr/>
        <a:lstStyle/>
        <a:p>
          <a:r>
            <a:rPr lang="en-US" sz="1400" dirty="0" smtClean="0">
              <a:solidFill>
                <a:schemeClr val="tx1"/>
              </a:solidFill>
            </a:rPr>
            <a:t>Ensure proposal follows sponsor guidelines.</a:t>
          </a:r>
          <a:endParaRPr lang="en-US" sz="1400" dirty="0">
            <a:solidFill>
              <a:schemeClr val="tx1"/>
            </a:solidFill>
          </a:endParaRPr>
        </a:p>
      </dgm:t>
    </dgm:pt>
    <dgm:pt modelId="{62F3BF96-5659-43F5-A442-915BCDEA3072}" type="parTrans" cxnId="{28926A50-F557-48C5-A68B-5D544C74EF9A}">
      <dgm:prSet/>
      <dgm:spPr/>
      <dgm:t>
        <a:bodyPr/>
        <a:lstStyle/>
        <a:p>
          <a:endParaRPr lang="en-US"/>
        </a:p>
      </dgm:t>
    </dgm:pt>
    <dgm:pt modelId="{77921869-FDC3-4CBB-9840-07CA4A54D9AD}" type="sibTrans" cxnId="{28926A50-F557-48C5-A68B-5D544C74EF9A}">
      <dgm:prSet/>
      <dgm:spPr/>
      <dgm:t>
        <a:bodyPr/>
        <a:lstStyle/>
        <a:p>
          <a:endParaRPr lang="en-US"/>
        </a:p>
      </dgm:t>
    </dgm:pt>
    <dgm:pt modelId="{1128B310-91D7-48F7-9CB4-6FACCF47B37A}">
      <dgm:prSet custT="1"/>
      <dgm:spPr/>
      <dgm:t>
        <a:bodyPr/>
        <a:lstStyle/>
        <a:p>
          <a:r>
            <a:rPr lang="en-US" sz="1400" dirty="0" smtClean="0">
              <a:solidFill>
                <a:schemeClr val="tx1"/>
              </a:solidFill>
            </a:rPr>
            <a:t>Approve final proposals valued over $100k.</a:t>
          </a:r>
          <a:endParaRPr lang="en-US" sz="1400" dirty="0">
            <a:solidFill>
              <a:schemeClr val="tx1"/>
            </a:solidFill>
          </a:endParaRPr>
        </a:p>
      </dgm:t>
    </dgm:pt>
    <dgm:pt modelId="{F33C10E5-FD27-4268-BCE2-32B864364F9F}" type="parTrans" cxnId="{16EF7E65-72C2-4B50-ACBB-991712F605B6}">
      <dgm:prSet/>
      <dgm:spPr/>
      <dgm:t>
        <a:bodyPr/>
        <a:lstStyle/>
        <a:p>
          <a:endParaRPr lang="en-US"/>
        </a:p>
      </dgm:t>
    </dgm:pt>
    <dgm:pt modelId="{A6001038-ADCD-4884-AF4F-BD25395BC39C}" type="sibTrans" cxnId="{16EF7E65-72C2-4B50-ACBB-991712F605B6}">
      <dgm:prSet/>
      <dgm:spPr/>
      <dgm:t>
        <a:bodyPr/>
        <a:lstStyle/>
        <a:p>
          <a:endParaRPr lang="en-US"/>
        </a:p>
      </dgm:t>
    </dgm:pt>
    <dgm:pt modelId="{CB496DE6-D16E-4F2B-97D0-C0CBA4072332}">
      <dgm:prSet custT="1"/>
      <dgm:spPr/>
      <dgm:t>
        <a:bodyPr/>
        <a:lstStyle/>
        <a:p>
          <a:r>
            <a:rPr lang="en-US" sz="1400" dirty="0" smtClean="0">
              <a:solidFill>
                <a:schemeClr val="tx1"/>
              </a:solidFill>
            </a:rPr>
            <a:t>Sign NSF 1030 budget forms for hardcopy proposals.</a:t>
          </a:r>
          <a:r>
            <a:rPr lang="en-US" sz="1400" dirty="0" smtClean="0"/>
            <a:t>.</a:t>
          </a:r>
          <a:endParaRPr lang="en-US" sz="1400" dirty="0"/>
        </a:p>
      </dgm:t>
    </dgm:pt>
    <dgm:pt modelId="{17E5F0FA-C5ED-4056-A835-4721628AEA09}" type="parTrans" cxnId="{7F288D6D-0744-481E-B7A7-FB6B8D38BB8E}">
      <dgm:prSet/>
      <dgm:spPr/>
      <dgm:t>
        <a:bodyPr/>
        <a:lstStyle/>
        <a:p>
          <a:endParaRPr lang="en-US"/>
        </a:p>
      </dgm:t>
    </dgm:pt>
    <dgm:pt modelId="{0E463396-1FA2-47F5-840E-9E9FCE10642F}" type="sibTrans" cxnId="{7F288D6D-0744-481E-B7A7-FB6B8D38BB8E}">
      <dgm:prSet/>
      <dgm:spPr/>
      <dgm:t>
        <a:bodyPr/>
        <a:lstStyle/>
        <a:p>
          <a:endParaRPr lang="en-US"/>
        </a:p>
      </dgm:t>
    </dgm:pt>
    <dgm:pt modelId="{222ED3E2-1B21-4E73-8A50-DE5DF4437ED2}" type="pres">
      <dgm:prSet presAssocID="{0C3CFD8E-4110-46B7-9C73-4AC26D8A323E}" presName="linearFlow" presStyleCnt="0">
        <dgm:presLayoutVars>
          <dgm:dir/>
          <dgm:animLvl val="lvl"/>
          <dgm:resizeHandles/>
        </dgm:presLayoutVars>
      </dgm:prSet>
      <dgm:spPr/>
      <dgm:t>
        <a:bodyPr/>
        <a:lstStyle/>
        <a:p>
          <a:endParaRPr lang="en-US"/>
        </a:p>
      </dgm:t>
    </dgm:pt>
    <dgm:pt modelId="{F77D844D-A93E-4D8C-B316-9C87F397DC64}" type="pres">
      <dgm:prSet presAssocID="{5A2BD6FE-9EEA-4D19-B765-D4E2911D4F50}" presName="compositeNode" presStyleCnt="0">
        <dgm:presLayoutVars>
          <dgm:bulletEnabled val="1"/>
        </dgm:presLayoutVars>
      </dgm:prSet>
      <dgm:spPr/>
      <dgm:t>
        <a:bodyPr/>
        <a:lstStyle/>
        <a:p>
          <a:endParaRPr lang="en-US"/>
        </a:p>
      </dgm:t>
    </dgm:pt>
    <dgm:pt modelId="{33B39A20-3F09-49F4-9BB5-0D3D40F98CDB}" type="pres">
      <dgm:prSet presAssocID="{5A2BD6FE-9EEA-4D19-B765-D4E2911D4F50}" presName="image"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36BC5945-0F7F-4A50-AB99-5B7A84B1B7AB}" type="pres">
      <dgm:prSet presAssocID="{5A2BD6FE-9EEA-4D19-B765-D4E2911D4F50}" presName="childNode" presStyleLbl="node1" presStyleIdx="0" presStyleCnt="3">
        <dgm:presLayoutVars>
          <dgm:bulletEnabled val="1"/>
        </dgm:presLayoutVars>
      </dgm:prSet>
      <dgm:spPr/>
      <dgm:t>
        <a:bodyPr/>
        <a:lstStyle/>
        <a:p>
          <a:endParaRPr lang="en-US"/>
        </a:p>
      </dgm:t>
    </dgm:pt>
    <dgm:pt modelId="{BF245F91-ACF5-485C-BCF9-E1CD054421C6}" type="pres">
      <dgm:prSet presAssocID="{5A2BD6FE-9EEA-4D19-B765-D4E2911D4F50}" presName="parentNode" presStyleLbl="revTx" presStyleIdx="0" presStyleCnt="3">
        <dgm:presLayoutVars>
          <dgm:chMax val="0"/>
          <dgm:bulletEnabled val="1"/>
        </dgm:presLayoutVars>
      </dgm:prSet>
      <dgm:spPr/>
      <dgm:t>
        <a:bodyPr/>
        <a:lstStyle/>
        <a:p>
          <a:endParaRPr lang="en-US"/>
        </a:p>
      </dgm:t>
    </dgm:pt>
    <dgm:pt modelId="{86FA0FE7-4433-4664-B0A8-7020A751ED5D}" type="pres">
      <dgm:prSet presAssocID="{A31216B0-CA95-4C2E-BE38-EE67BC9764D7}" presName="sibTrans" presStyleCnt="0"/>
      <dgm:spPr/>
      <dgm:t>
        <a:bodyPr/>
        <a:lstStyle/>
        <a:p>
          <a:endParaRPr lang="en-US"/>
        </a:p>
      </dgm:t>
    </dgm:pt>
    <dgm:pt modelId="{DDEEB502-5C11-448E-9EB3-DC52ABB48384}" type="pres">
      <dgm:prSet presAssocID="{E9038461-4F66-445F-8597-97C37A15C46A}" presName="compositeNode" presStyleCnt="0">
        <dgm:presLayoutVars>
          <dgm:bulletEnabled val="1"/>
        </dgm:presLayoutVars>
      </dgm:prSet>
      <dgm:spPr/>
      <dgm:t>
        <a:bodyPr/>
        <a:lstStyle/>
        <a:p>
          <a:endParaRPr lang="en-US"/>
        </a:p>
      </dgm:t>
    </dgm:pt>
    <dgm:pt modelId="{EB6E25D8-422C-4319-9318-4CB6FA5257F6}" type="pres">
      <dgm:prSet presAssocID="{E9038461-4F66-445F-8597-97C37A15C46A}" presName="imag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1AA0D1D9-3A2C-42A6-8201-9C195B071318}" type="pres">
      <dgm:prSet presAssocID="{E9038461-4F66-445F-8597-97C37A15C46A}" presName="childNode" presStyleLbl="node1" presStyleIdx="1" presStyleCnt="3">
        <dgm:presLayoutVars>
          <dgm:bulletEnabled val="1"/>
        </dgm:presLayoutVars>
      </dgm:prSet>
      <dgm:spPr/>
      <dgm:t>
        <a:bodyPr/>
        <a:lstStyle/>
        <a:p>
          <a:endParaRPr lang="en-US"/>
        </a:p>
      </dgm:t>
    </dgm:pt>
    <dgm:pt modelId="{564B80C9-BE45-4992-BDF9-2E682BB1F085}" type="pres">
      <dgm:prSet presAssocID="{E9038461-4F66-445F-8597-97C37A15C46A}" presName="parentNode" presStyleLbl="revTx" presStyleIdx="1" presStyleCnt="3">
        <dgm:presLayoutVars>
          <dgm:chMax val="0"/>
          <dgm:bulletEnabled val="1"/>
        </dgm:presLayoutVars>
      </dgm:prSet>
      <dgm:spPr/>
      <dgm:t>
        <a:bodyPr/>
        <a:lstStyle/>
        <a:p>
          <a:endParaRPr lang="en-US"/>
        </a:p>
      </dgm:t>
    </dgm:pt>
    <dgm:pt modelId="{F8A78B1B-C02B-4A18-9679-F516D6CF84E3}" type="pres">
      <dgm:prSet presAssocID="{A2E64AB3-1E7C-4388-A7EF-42B85987232B}" presName="sibTrans" presStyleCnt="0"/>
      <dgm:spPr/>
      <dgm:t>
        <a:bodyPr/>
        <a:lstStyle/>
        <a:p>
          <a:endParaRPr lang="en-US"/>
        </a:p>
      </dgm:t>
    </dgm:pt>
    <dgm:pt modelId="{8B9610D9-CB33-4296-9892-ECDCFD538113}" type="pres">
      <dgm:prSet presAssocID="{C7816827-45DE-45EB-882E-30A4B1573D30}" presName="compositeNode" presStyleCnt="0">
        <dgm:presLayoutVars>
          <dgm:bulletEnabled val="1"/>
        </dgm:presLayoutVars>
      </dgm:prSet>
      <dgm:spPr/>
      <dgm:t>
        <a:bodyPr/>
        <a:lstStyle/>
        <a:p>
          <a:endParaRPr lang="en-US"/>
        </a:p>
      </dgm:t>
    </dgm:pt>
    <dgm:pt modelId="{64BC7A37-4890-423F-9313-031AE76F40B9}" type="pres">
      <dgm:prSet presAssocID="{C7816827-45DE-45EB-882E-30A4B1573D30}" presName="imag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6C907B54-2A19-41F1-B4F8-A495BE35AD6A}" type="pres">
      <dgm:prSet presAssocID="{C7816827-45DE-45EB-882E-30A4B1573D30}" presName="childNode" presStyleLbl="node1" presStyleIdx="2" presStyleCnt="3">
        <dgm:presLayoutVars>
          <dgm:bulletEnabled val="1"/>
        </dgm:presLayoutVars>
      </dgm:prSet>
      <dgm:spPr/>
      <dgm:t>
        <a:bodyPr/>
        <a:lstStyle/>
        <a:p>
          <a:endParaRPr lang="en-US"/>
        </a:p>
      </dgm:t>
    </dgm:pt>
    <dgm:pt modelId="{3453FFB8-9609-4FDF-8D05-1E335C58D389}" type="pres">
      <dgm:prSet presAssocID="{C7816827-45DE-45EB-882E-30A4B1573D30}" presName="parentNode" presStyleLbl="revTx" presStyleIdx="2" presStyleCnt="3">
        <dgm:presLayoutVars>
          <dgm:chMax val="0"/>
          <dgm:bulletEnabled val="1"/>
        </dgm:presLayoutVars>
      </dgm:prSet>
      <dgm:spPr/>
      <dgm:t>
        <a:bodyPr/>
        <a:lstStyle/>
        <a:p>
          <a:endParaRPr lang="en-US"/>
        </a:p>
      </dgm:t>
    </dgm:pt>
  </dgm:ptLst>
  <dgm:cxnLst>
    <dgm:cxn modelId="{BDE2FBD4-474F-4369-8C22-0B152DB27765}" srcId="{E9038461-4F66-445F-8597-97C37A15C46A}" destId="{8E8EDD90-9FA7-4CAA-8CF3-DB35E06A6439}" srcOrd="0" destOrd="0" parTransId="{7F62293E-2DFF-4601-A7ED-18BAB9E56EE1}" sibTransId="{F7C8A0B6-4BEB-4676-BD29-E0199C5BB943}"/>
    <dgm:cxn modelId="{55B00F4B-D327-467F-B884-20DE801D362F}" type="presOf" srcId="{0C3CFD8E-4110-46B7-9C73-4AC26D8A323E}" destId="{222ED3E2-1B21-4E73-8A50-DE5DF4437ED2}" srcOrd="0" destOrd="0" presId="urn:microsoft.com/office/officeart/2005/8/layout/hList2"/>
    <dgm:cxn modelId="{4648ED3E-4380-45B7-85AC-8E40BA5315F3}" type="presOf" srcId="{B7E61A84-BABC-455C-AD0E-D582220C6B95}" destId="{36BC5945-0F7F-4A50-AB99-5B7A84B1B7AB}" srcOrd="0" destOrd="0" presId="urn:microsoft.com/office/officeart/2005/8/layout/hList2"/>
    <dgm:cxn modelId="{EBE29D0D-4ED5-4074-BD31-2D88A912AD0A}" srcId="{E9038461-4F66-445F-8597-97C37A15C46A}" destId="{E595376D-D47A-42E2-B85D-5D66D486FE20}" srcOrd="1" destOrd="0" parTransId="{10AB849E-72D9-4123-BF89-2E092741F5AD}" sibTransId="{E77035D1-33B9-49E3-9731-73AEBFDD3A8E}"/>
    <dgm:cxn modelId="{3664058D-9311-45B6-BD8D-09FD11B6C9A1}" type="presOf" srcId="{1128B310-91D7-48F7-9CB4-6FACCF47B37A}" destId="{1AA0D1D9-3A2C-42A6-8201-9C195B071318}" srcOrd="0" destOrd="5" presId="urn:microsoft.com/office/officeart/2005/8/layout/hList2"/>
    <dgm:cxn modelId="{6D0E7ABA-5789-4A83-80E2-EDD103C86E01}" srcId="{5A2BD6FE-9EEA-4D19-B765-D4E2911D4F50}" destId="{77D7DEE7-42BC-456C-ABE1-D8C5F7215EC9}" srcOrd="2" destOrd="0" parTransId="{B233F57D-C2DA-404C-96E5-76A676A14182}" sibTransId="{86FAFB11-2CE5-4F9F-8B38-3FCBFDB34332}"/>
    <dgm:cxn modelId="{B6FE468C-C72D-479A-90C7-274A604E3234}" srcId="{E9038461-4F66-445F-8597-97C37A15C46A}" destId="{1B3ECB55-054A-4098-9E09-52F3D75C152B}" srcOrd="3" destOrd="0" parTransId="{5AFAC7AD-8D46-4622-B6C2-A6123B9A137B}" sibTransId="{769F1D04-DF7D-487F-A2EF-256A651FE054}"/>
    <dgm:cxn modelId="{3092838E-80F8-4641-960C-B43893B5D105}" type="presOf" srcId="{1B3ECB55-054A-4098-9E09-52F3D75C152B}" destId="{1AA0D1D9-3A2C-42A6-8201-9C195B071318}" srcOrd="0" destOrd="3" presId="urn:microsoft.com/office/officeart/2005/8/layout/hList2"/>
    <dgm:cxn modelId="{1EEEB9F0-6BD6-47CD-BA12-EF08B7C1A896}" type="presOf" srcId="{C7816827-45DE-45EB-882E-30A4B1573D30}" destId="{3453FFB8-9609-4FDF-8D05-1E335C58D389}" srcOrd="0" destOrd="0" presId="urn:microsoft.com/office/officeart/2005/8/layout/hList2"/>
    <dgm:cxn modelId="{7F288D6D-0744-481E-B7A7-FB6B8D38BB8E}" srcId="{C7816827-45DE-45EB-882E-30A4B1573D30}" destId="{CB496DE6-D16E-4F2B-97D0-C0CBA4072332}" srcOrd="4" destOrd="0" parTransId="{17E5F0FA-C5ED-4056-A835-4721628AEA09}" sibTransId="{0E463396-1FA2-47F5-840E-9E9FCE10642F}"/>
    <dgm:cxn modelId="{EA168FDC-76F1-448A-82D4-1D0A5F3EF0B0}" srcId="{C7816827-45DE-45EB-882E-30A4B1573D30}" destId="{E98AB937-4CDE-46D8-BD40-44FFDED79235}" srcOrd="2" destOrd="0" parTransId="{3064792A-B0CE-4CD7-8293-32B86FDD6C1B}" sibTransId="{A70AE735-12EF-43BF-AE37-63B3C78860AA}"/>
    <dgm:cxn modelId="{FC1AD124-E0A1-43EC-9AAD-6CA68F14705F}" type="presOf" srcId="{447B7B9C-C60F-467B-8405-F9E9974C3A86}" destId="{6C907B54-2A19-41F1-B4F8-A495BE35AD6A}" srcOrd="0" destOrd="0" presId="urn:microsoft.com/office/officeart/2005/8/layout/hList2"/>
    <dgm:cxn modelId="{CBD1993D-A460-4DAE-A7F2-C77C43D023D9}" type="presOf" srcId="{5A2BD6FE-9EEA-4D19-B765-D4E2911D4F50}" destId="{BF245F91-ACF5-485C-BCF9-E1CD054421C6}" srcOrd="0" destOrd="0" presId="urn:microsoft.com/office/officeart/2005/8/layout/hList2"/>
    <dgm:cxn modelId="{61FC6800-A6AF-4CBA-A1E2-6BF858528479}" type="presOf" srcId="{A0FF2912-2D01-467F-B7A4-E98599C888A4}" destId="{36BC5945-0F7F-4A50-AB99-5B7A84B1B7AB}" srcOrd="0" destOrd="3" presId="urn:microsoft.com/office/officeart/2005/8/layout/hList2"/>
    <dgm:cxn modelId="{1D5C4B72-1D50-40D3-8292-8FFA9B9F8201}" type="presOf" srcId="{E98AB937-4CDE-46D8-BD40-44FFDED79235}" destId="{6C907B54-2A19-41F1-B4F8-A495BE35AD6A}" srcOrd="0" destOrd="2" presId="urn:microsoft.com/office/officeart/2005/8/layout/hList2"/>
    <dgm:cxn modelId="{80E02121-87B8-47C0-8718-9173D4AA819E}" type="presOf" srcId="{C71D495F-8DA7-4E3F-A78C-06B75DD59853}" destId="{1AA0D1D9-3A2C-42A6-8201-9C195B071318}" srcOrd="0" destOrd="6" presId="urn:microsoft.com/office/officeart/2005/8/layout/hList2"/>
    <dgm:cxn modelId="{21E70F97-7E05-4BAE-B1F7-625D96E11998}" type="presOf" srcId="{F2FAA90F-3779-4C21-B473-431E67E6BBB6}" destId="{36BC5945-0F7F-4A50-AB99-5B7A84B1B7AB}" srcOrd="0" destOrd="5" presId="urn:microsoft.com/office/officeart/2005/8/layout/hList2"/>
    <dgm:cxn modelId="{3E1CAD40-695B-4B59-A884-D95CBFCA96FB}" type="presOf" srcId="{CB496DE6-D16E-4F2B-97D0-C0CBA4072332}" destId="{6C907B54-2A19-41F1-B4F8-A495BE35AD6A}" srcOrd="0" destOrd="4" presId="urn:microsoft.com/office/officeart/2005/8/layout/hList2"/>
    <dgm:cxn modelId="{DABBA7D8-8A6F-4E47-8B90-0BD1CABA0B78}" srcId="{0C3CFD8E-4110-46B7-9C73-4AC26D8A323E}" destId="{5A2BD6FE-9EEA-4D19-B765-D4E2911D4F50}" srcOrd="0" destOrd="0" parTransId="{B922BAB2-D6A0-4A1E-86BB-A7F66D8FD98C}" sibTransId="{A31216B0-CA95-4C2E-BE38-EE67BC9764D7}"/>
    <dgm:cxn modelId="{9F6BDB19-EC98-4638-AECC-549BE5E39861}" type="presOf" srcId="{ACC38748-4076-444A-AEAF-8E57CDF11ADD}" destId="{6C907B54-2A19-41F1-B4F8-A495BE35AD6A}" srcOrd="0" destOrd="1" presId="urn:microsoft.com/office/officeart/2005/8/layout/hList2"/>
    <dgm:cxn modelId="{AAB083E8-B25A-4759-8DB8-F90CD6AE02B9}" srcId="{E9038461-4F66-445F-8597-97C37A15C46A}" destId="{C71D495F-8DA7-4E3F-A78C-06B75DD59853}" srcOrd="6" destOrd="0" parTransId="{CF4A28F6-1064-476F-AF55-59E97933ED1D}" sibTransId="{E13E06AB-6B10-4B3C-AA75-DE471E10F668}"/>
    <dgm:cxn modelId="{93552B51-16B5-4A83-882E-CE0D1ABF2E89}" srcId="{5A2BD6FE-9EEA-4D19-B765-D4E2911D4F50}" destId="{5D4C338B-C1A6-4A81-9075-110556CEC15C}" srcOrd="1" destOrd="0" parTransId="{B8838DF2-045F-432E-BD24-03E84157D4C5}" sibTransId="{9983BAF2-05F4-4620-94F5-288CFF784782}"/>
    <dgm:cxn modelId="{95DF5603-F36C-4286-9167-7D8F0C6001DF}" type="presOf" srcId="{E9038461-4F66-445F-8597-97C37A15C46A}" destId="{564B80C9-BE45-4992-BDF9-2E682BB1F085}" srcOrd="0" destOrd="0" presId="urn:microsoft.com/office/officeart/2005/8/layout/hList2"/>
    <dgm:cxn modelId="{6B687B85-9939-4F8E-AC2C-F0E7EB3DC31D}" srcId="{5A2BD6FE-9EEA-4D19-B765-D4E2911D4F50}" destId="{6CD9FF77-5B57-4AF5-8FB1-743B7D93FE53}" srcOrd="6" destOrd="0" parTransId="{86099771-DED2-442A-AA75-C58A21D95221}" sibTransId="{598B6A90-B2ED-4F7D-89EE-BC0179B91146}"/>
    <dgm:cxn modelId="{C0B36695-7755-481C-B166-55C5181FCBA7}" type="presOf" srcId="{6CD9FF77-5B57-4AF5-8FB1-743B7D93FE53}" destId="{36BC5945-0F7F-4A50-AB99-5B7A84B1B7AB}" srcOrd="0" destOrd="6" presId="urn:microsoft.com/office/officeart/2005/8/layout/hList2"/>
    <dgm:cxn modelId="{DE32451E-36F5-49A1-B03E-BB9D9AF27682}" type="presOf" srcId="{F99CD925-2169-41C7-880F-EFD0CA98CC91}" destId="{6C907B54-2A19-41F1-B4F8-A495BE35AD6A}" srcOrd="0" destOrd="3" presId="urn:microsoft.com/office/officeart/2005/8/layout/hList2"/>
    <dgm:cxn modelId="{E9F9E1AE-A461-45E8-8A6C-278876679887}" srcId="{5A2BD6FE-9EEA-4D19-B765-D4E2911D4F50}" destId="{94F2FFE2-BBF8-49B8-A928-09737B64A084}" srcOrd="4" destOrd="0" parTransId="{2C833CEF-DBEE-4A78-B306-081B66BCA88A}" sibTransId="{66BF74CF-D8F0-4B48-8119-AE854AC5D17D}"/>
    <dgm:cxn modelId="{F51EB6BB-6A62-4A8C-9FA4-402A523A3419}" srcId="{5A2BD6FE-9EEA-4D19-B765-D4E2911D4F50}" destId="{F2FAA90F-3779-4C21-B473-431E67E6BBB6}" srcOrd="5" destOrd="0" parTransId="{94EDEBC9-AF9C-488B-80F6-CBF8DAE14159}" sibTransId="{F413D320-4EA4-483F-9007-FD8509B460E9}"/>
    <dgm:cxn modelId="{E422481A-052C-4A9F-BE79-AA0958BDEE61}" type="presOf" srcId="{B2532C3C-A869-44F2-AC23-0DFB965BDF4C}" destId="{1AA0D1D9-3A2C-42A6-8201-9C195B071318}" srcOrd="0" destOrd="2" presId="urn:microsoft.com/office/officeart/2005/8/layout/hList2"/>
    <dgm:cxn modelId="{B9998893-7161-4998-B09E-0861986E7FC3}" srcId="{5A2BD6FE-9EEA-4D19-B765-D4E2911D4F50}" destId="{B7E61A84-BABC-455C-AD0E-D582220C6B95}" srcOrd="0" destOrd="0" parTransId="{AF77313A-BFB8-49CF-B03B-5F0C345B411B}" sibTransId="{7B1CE364-7FAC-40FA-BDEA-8F9B5C4759E3}"/>
    <dgm:cxn modelId="{C803EA13-EF81-4D9F-99EB-6F8CC0BBE5D2}" srcId="{E9038461-4F66-445F-8597-97C37A15C46A}" destId="{BD03532D-D489-4093-ADBD-66F475E9A986}" srcOrd="4" destOrd="0" parTransId="{389BB39A-0459-4614-AFF1-9D5860D10850}" sibTransId="{152594B8-2DE1-4124-87E9-1E24429B85B5}"/>
    <dgm:cxn modelId="{F8F77F36-6AD2-4FE8-9C37-41BE506E4B69}" srcId="{0C3CFD8E-4110-46B7-9C73-4AC26D8A323E}" destId="{E9038461-4F66-445F-8597-97C37A15C46A}" srcOrd="1" destOrd="0" parTransId="{DB3C4E8B-16B7-4C5C-804D-0B6A00583FA1}" sibTransId="{A2E64AB3-1E7C-4388-A7EF-42B85987232B}"/>
    <dgm:cxn modelId="{D9DBD714-CF46-4288-BAE7-8F1982EA54E8}" type="presOf" srcId="{5D4C338B-C1A6-4A81-9075-110556CEC15C}" destId="{36BC5945-0F7F-4A50-AB99-5B7A84B1B7AB}" srcOrd="0" destOrd="1" presId="urn:microsoft.com/office/officeart/2005/8/layout/hList2"/>
    <dgm:cxn modelId="{1CD6EED3-9E63-480C-8EA9-71C53D4489FB}" srcId="{C7816827-45DE-45EB-882E-30A4B1573D30}" destId="{447B7B9C-C60F-467B-8405-F9E9974C3A86}" srcOrd="0" destOrd="0" parTransId="{B32787AF-1219-47E8-95EA-1D9C50A2FAFD}" sibTransId="{08850310-2295-4427-BF9D-4117BDE947BC}"/>
    <dgm:cxn modelId="{F79260E2-3BF8-4B74-AC85-223BA5CE778B}" type="presOf" srcId="{BD03532D-D489-4093-ADBD-66F475E9A986}" destId="{1AA0D1D9-3A2C-42A6-8201-9C195B071318}" srcOrd="0" destOrd="4" presId="urn:microsoft.com/office/officeart/2005/8/layout/hList2"/>
    <dgm:cxn modelId="{00A219ED-5ADF-4AE3-9417-D4F99739F394}" srcId="{0C3CFD8E-4110-46B7-9C73-4AC26D8A323E}" destId="{C7816827-45DE-45EB-882E-30A4B1573D30}" srcOrd="2" destOrd="0" parTransId="{C2139294-5D3B-4D3B-86B8-A6220F698F59}" sibTransId="{F4F0D196-3A05-409A-8557-23C7DC69A47B}"/>
    <dgm:cxn modelId="{CDB57340-FE62-45B0-BF7D-F8C61426CB3B}" type="presOf" srcId="{E595376D-D47A-42E2-B85D-5D66D486FE20}" destId="{1AA0D1D9-3A2C-42A6-8201-9C195B071318}" srcOrd="0" destOrd="1" presId="urn:microsoft.com/office/officeart/2005/8/layout/hList2"/>
    <dgm:cxn modelId="{16EF7E65-72C2-4B50-ACBB-991712F605B6}" srcId="{E9038461-4F66-445F-8597-97C37A15C46A}" destId="{1128B310-91D7-48F7-9CB4-6FACCF47B37A}" srcOrd="5" destOrd="0" parTransId="{F33C10E5-FD27-4268-BCE2-32B864364F9F}" sibTransId="{A6001038-ADCD-4884-AF4F-BD25395BC39C}"/>
    <dgm:cxn modelId="{28926A50-F557-48C5-A68B-5D544C74EF9A}" srcId="{5A2BD6FE-9EEA-4D19-B765-D4E2911D4F50}" destId="{A0FF2912-2D01-467F-B7A4-E98599C888A4}" srcOrd="3" destOrd="0" parTransId="{62F3BF96-5659-43F5-A442-915BCDEA3072}" sibTransId="{77921869-FDC3-4CBB-9840-07CA4A54D9AD}"/>
    <dgm:cxn modelId="{16F92E3F-9498-41CA-8F48-FC4AE0943B64}" srcId="{C7816827-45DE-45EB-882E-30A4B1573D30}" destId="{F99CD925-2169-41C7-880F-EFD0CA98CC91}" srcOrd="3" destOrd="0" parTransId="{8055C398-63DD-4AE2-B7E8-EFB23880B87C}" sibTransId="{11EB1DB6-6123-4F5B-8452-83F35B9F51E4}"/>
    <dgm:cxn modelId="{7D53EFEC-7F96-4F2B-A146-CFE19091298E}" type="presOf" srcId="{8E8EDD90-9FA7-4CAA-8CF3-DB35E06A6439}" destId="{1AA0D1D9-3A2C-42A6-8201-9C195B071318}" srcOrd="0" destOrd="0" presId="urn:microsoft.com/office/officeart/2005/8/layout/hList2"/>
    <dgm:cxn modelId="{31A96359-F2B0-489F-9468-4139C284E4C7}" type="presOf" srcId="{77D7DEE7-42BC-456C-ABE1-D8C5F7215EC9}" destId="{36BC5945-0F7F-4A50-AB99-5B7A84B1B7AB}" srcOrd="0" destOrd="2" presId="urn:microsoft.com/office/officeart/2005/8/layout/hList2"/>
    <dgm:cxn modelId="{C8E4837D-0C98-4502-AADB-2B96004EA78A}" srcId="{C7816827-45DE-45EB-882E-30A4B1573D30}" destId="{ACC38748-4076-444A-AEAF-8E57CDF11ADD}" srcOrd="1" destOrd="0" parTransId="{EB76B54D-673E-48EB-A9BE-FE5BED9C154C}" sibTransId="{D4CCE341-E8CC-4091-86B6-052A95B05194}"/>
    <dgm:cxn modelId="{DD6FE59D-6F3C-4ED2-800A-564070A56676}" srcId="{E9038461-4F66-445F-8597-97C37A15C46A}" destId="{B2532C3C-A869-44F2-AC23-0DFB965BDF4C}" srcOrd="2" destOrd="0" parTransId="{138D0342-4447-4775-B8A5-7A2B74140E44}" sibTransId="{480D97AB-D390-4D0A-8275-077D55D0B8E4}"/>
    <dgm:cxn modelId="{85A6A828-AD06-4C5F-8D94-7737FE7AFDDB}" type="presOf" srcId="{94F2FFE2-BBF8-49B8-A928-09737B64A084}" destId="{36BC5945-0F7F-4A50-AB99-5B7A84B1B7AB}" srcOrd="0" destOrd="4" presId="urn:microsoft.com/office/officeart/2005/8/layout/hList2"/>
    <dgm:cxn modelId="{69B5297A-5978-460C-9381-29C6D373B0A5}" type="presParOf" srcId="{222ED3E2-1B21-4E73-8A50-DE5DF4437ED2}" destId="{F77D844D-A93E-4D8C-B316-9C87F397DC64}" srcOrd="0" destOrd="0" presId="urn:microsoft.com/office/officeart/2005/8/layout/hList2"/>
    <dgm:cxn modelId="{B5604375-582B-4E74-971F-1CFA11F884B4}" type="presParOf" srcId="{F77D844D-A93E-4D8C-B316-9C87F397DC64}" destId="{33B39A20-3F09-49F4-9BB5-0D3D40F98CDB}" srcOrd="0" destOrd="0" presId="urn:microsoft.com/office/officeart/2005/8/layout/hList2"/>
    <dgm:cxn modelId="{841CAEC2-0595-4722-A0BA-AEE7ED7CBD7A}" type="presParOf" srcId="{F77D844D-A93E-4D8C-B316-9C87F397DC64}" destId="{36BC5945-0F7F-4A50-AB99-5B7A84B1B7AB}" srcOrd="1" destOrd="0" presId="urn:microsoft.com/office/officeart/2005/8/layout/hList2"/>
    <dgm:cxn modelId="{4D7C67DA-E53D-48A9-8705-B8FC18F0ED5F}" type="presParOf" srcId="{F77D844D-A93E-4D8C-B316-9C87F397DC64}" destId="{BF245F91-ACF5-485C-BCF9-E1CD054421C6}" srcOrd="2" destOrd="0" presId="urn:microsoft.com/office/officeart/2005/8/layout/hList2"/>
    <dgm:cxn modelId="{1FC7652F-E897-4E5B-909A-70BD50383D48}" type="presParOf" srcId="{222ED3E2-1B21-4E73-8A50-DE5DF4437ED2}" destId="{86FA0FE7-4433-4664-B0A8-7020A751ED5D}" srcOrd="1" destOrd="0" presId="urn:microsoft.com/office/officeart/2005/8/layout/hList2"/>
    <dgm:cxn modelId="{4553E18C-F41F-4CF3-B951-62A47CA60870}" type="presParOf" srcId="{222ED3E2-1B21-4E73-8A50-DE5DF4437ED2}" destId="{DDEEB502-5C11-448E-9EB3-DC52ABB48384}" srcOrd="2" destOrd="0" presId="urn:microsoft.com/office/officeart/2005/8/layout/hList2"/>
    <dgm:cxn modelId="{DF412C86-8713-4369-8697-CDB745B8B19B}" type="presParOf" srcId="{DDEEB502-5C11-448E-9EB3-DC52ABB48384}" destId="{EB6E25D8-422C-4319-9318-4CB6FA5257F6}" srcOrd="0" destOrd="0" presId="urn:microsoft.com/office/officeart/2005/8/layout/hList2"/>
    <dgm:cxn modelId="{D600E573-7082-481D-8245-FBE7D3ECB01E}" type="presParOf" srcId="{DDEEB502-5C11-448E-9EB3-DC52ABB48384}" destId="{1AA0D1D9-3A2C-42A6-8201-9C195B071318}" srcOrd="1" destOrd="0" presId="urn:microsoft.com/office/officeart/2005/8/layout/hList2"/>
    <dgm:cxn modelId="{40CE95D7-E41F-4160-AC50-229C967EF78D}" type="presParOf" srcId="{DDEEB502-5C11-448E-9EB3-DC52ABB48384}" destId="{564B80C9-BE45-4992-BDF9-2E682BB1F085}" srcOrd="2" destOrd="0" presId="urn:microsoft.com/office/officeart/2005/8/layout/hList2"/>
    <dgm:cxn modelId="{7CFCC3C7-F97E-455B-8E26-347A011EFE52}" type="presParOf" srcId="{222ED3E2-1B21-4E73-8A50-DE5DF4437ED2}" destId="{F8A78B1B-C02B-4A18-9679-F516D6CF84E3}" srcOrd="3" destOrd="0" presId="urn:microsoft.com/office/officeart/2005/8/layout/hList2"/>
    <dgm:cxn modelId="{1249C650-C1ED-46B7-AE8A-1B6FD9E8C0C5}" type="presParOf" srcId="{222ED3E2-1B21-4E73-8A50-DE5DF4437ED2}" destId="{8B9610D9-CB33-4296-9892-ECDCFD538113}" srcOrd="4" destOrd="0" presId="urn:microsoft.com/office/officeart/2005/8/layout/hList2"/>
    <dgm:cxn modelId="{A9F5E076-6074-418B-8D69-447C3864D775}" type="presParOf" srcId="{8B9610D9-CB33-4296-9892-ECDCFD538113}" destId="{64BC7A37-4890-423F-9313-031AE76F40B9}" srcOrd="0" destOrd="0" presId="urn:microsoft.com/office/officeart/2005/8/layout/hList2"/>
    <dgm:cxn modelId="{F80ABDF4-FDFA-4FB1-B395-E45B474F9FAE}" type="presParOf" srcId="{8B9610D9-CB33-4296-9892-ECDCFD538113}" destId="{6C907B54-2A19-41F1-B4F8-A495BE35AD6A}" srcOrd="1" destOrd="0" presId="urn:microsoft.com/office/officeart/2005/8/layout/hList2"/>
    <dgm:cxn modelId="{F907C0D8-AF42-47DE-B2A5-4E1F36214E9E}" type="presParOf" srcId="{8B9610D9-CB33-4296-9892-ECDCFD538113}" destId="{3453FFB8-9609-4FDF-8D05-1E335C58D389}"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2BA8E-D075-485A-A1D5-E572747ECB0B}"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506338AF-1592-4B59-A788-9ADABB2DEF9E}">
      <dgm:prSet phldrT="[Text]" custT="1"/>
      <dgm:spPr/>
      <dgm:t>
        <a:bodyPr/>
        <a:lstStyle/>
        <a:p>
          <a:r>
            <a:rPr lang="en-US" sz="1600" b="1" dirty="0" smtClean="0">
              <a:solidFill>
                <a:schemeClr val="tx1"/>
              </a:solidFill>
              <a:latin typeface="Calibri" pitchFamily="34" charset="0"/>
              <a:cs typeface="Calibri" pitchFamily="34" charset="0"/>
            </a:rPr>
            <a:t>Feasibility Review</a:t>
          </a:r>
          <a:r>
            <a:rPr lang="en-US" sz="1300" dirty="0" smtClean="0">
              <a:solidFill>
                <a:schemeClr val="tx1"/>
              </a:solidFill>
            </a:rPr>
            <a:t>	</a:t>
          </a:r>
          <a:endParaRPr lang="en-US" sz="1300" dirty="0">
            <a:solidFill>
              <a:schemeClr val="tx1"/>
            </a:solidFill>
          </a:endParaRPr>
        </a:p>
      </dgm:t>
    </dgm:pt>
    <dgm:pt modelId="{9152CCB2-6ACD-4763-AA0F-A22FFC22904C}" type="parTrans" cxnId="{6D5C6159-B306-471A-9667-60D84B8AEEB9}">
      <dgm:prSet/>
      <dgm:spPr/>
      <dgm:t>
        <a:bodyPr/>
        <a:lstStyle/>
        <a:p>
          <a:endParaRPr lang="en-US"/>
        </a:p>
      </dgm:t>
    </dgm:pt>
    <dgm:pt modelId="{549D6713-83AA-47BC-ACB1-374498316AA2}" type="sibTrans" cxnId="{6D5C6159-B306-471A-9667-60D84B8AEEB9}">
      <dgm:prSet>
        <dgm:style>
          <a:lnRef idx="1">
            <a:schemeClr val="accent4"/>
          </a:lnRef>
          <a:fillRef idx="3">
            <a:schemeClr val="accent4"/>
          </a:fillRef>
          <a:effectRef idx="2">
            <a:schemeClr val="accent4"/>
          </a:effectRef>
          <a:fontRef idx="minor">
            <a:schemeClr val="lt1"/>
          </a:fontRef>
        </dgm:style>
      </dgm:prSet>
      <dgm:spPr/>
      <dgm:t>
        <a:bodyPr/>
        <a:lstStyle/>
        <a:p>
          <a:endParaRPr lang="en-US"/>
        </a:p>
      </dgm:t>
    </dgm:pt>
    <dgm:pt modelId="{0D2DF7A4-77A5-44E2-BBA4-46CD718D98AE}">
      <dgm:prSet phldrT="[Text]" custT="1"/>
      <dgm:spPr/>
      <dgm:t>
        <a:bodyPr/>
        <a:lstStyle/>
        <a:p>
          <a:r>
            <a:rPr lang="en-US" sz="1400" dirty="0" smtClean="0">
              <a:solidFill>
                <a:schemeClr val="tx1"/>
              </a:solidFill>
              <a:latin typeface="Calibri" pitchFamily="34" charset="0"/>
              <a:cs typeface="Calibri" pitchFamily="34" charset="0"/>
            </a:rPr>
            <a:t>Evaluate resources necessary to conduct the work (space, staff time, HPC, etc).</a:t>
          </a:r>
          <a:endParaRPr lang="en-US" sz="1400" dirty="0">
            <a:solidFill>
              <a:schemeClr val="tx1"/>
            </a:solidFill>
            <a:latin typeface="Calibri" pitchFamily="34" charset="0"/>
            <a:cs typeface="Calibri" pitchFamily="34" charset="0"/>
          </a:endParaRPr>
        </a:p>
      </dgm:t>
    </dgm:pt>
    <dgm:pt modelId="{27E33A4C-97F7-4C8B-A063-3E69FD73CC8C}" type="parTrans" cxnId="{93BF9330-5A26-4364-B140-EABAE3CBA69C}">
      <dgm:prSet/>
      <dgm:spPr/>
      <dgm:t>
        <a:bodyPr/>
        <a:lstStyle/>
        <a:p>
          <a:endParaRPr lang="en-US"/>
        </a:p>
      </dgm:t>
    </dgm:pt>
    <dgm:pt modelId="{32A99903-709D-4FC7-9185-5A10C4F08FBB}" type="sibTrans" cxnId="{93BF9330-5A26-4364-B140-EABAE3CBA69C}">
      <dgm:prSet/>
      <dgm:spPr/>
      <dgm:t>
        <a:bodyPr/>
        <a:lstStyle/>
        <a:p>
          <a:endParaRPr lang="en-US"/>
        </a:p>
      </dgm:t>
    </dgm:pt>
    <dgm:pt modelId="{C9826747-30A0-4A04-A289-024B1C5CD940}">
      <dgm:prSet phldrT="[Text]" custT="1"/>
      <dgm:spPr/>
      <dgm:t>
        <a:bodyPr/>
        <a:lstStyle/>
        <a:p>
          <a:r>
            <a:rPr lang="en-US" sz="1600" b="1" dirty="0" smtClean="0">
              <a:solidFill>
                <a:schemeClr val="tx1"/>
              </a:solidFill>
              <a:latin typeface="Calibri" pitchFamily="34" charset="0"/>
              <a:cs typeface="Calibri" pitchFamily="34" charset="0"/>
            </a:rPr>
            <a:t>PACUR Approval</a:t>
          </a:r>
          <a:endParaRPr lang="en-US" sz="1600" b="1" dirty="0">
            <a:solidFill>
              <a:schemeClr val="tx1"/>
            </a:solidFill>
            <a:latin typeface="Calibri" pitchFamily="34" charset="0"/>
            <a:cs typeface="Calibri" pitchFamily="34" charset="0"/>
          </a:endParaRPr>
        </a:p>
      </dgm:t>
    </dgm:pt>
    <dgm:pt modelId="{5AB318C8-F2B1-4E99-BDCB-72E8DB3084A1}" type="parTrans" cxnId="{9067B0BB-8EED-4082-A783-7220C8782090}">
      <dgm:prSet/>
      <dgm:spPr/>
      <dgm:t>
        <a:bodyPr/>
        <a:lstStyle/>
        <a:p>
          <a:endParaRPr lang="en-US"/>
        </a:p>
      </dgm:t>
    </dgm:pt>
    <dgm:pt modelId="{078F5440-97DE-46CE-92FD-487D35FAC413}" type="sibTrans" cxnId="{9067B0BB-8EED-4082-A783-7220C8782090}">
      <dgm:prSet>
        <dgm:style>
          <a:lnRef idx="1">
            <a:schemeClr val="accent4"/>
          </a:lnRef>
          <a:fillRef idx="3">
            <a:schemeClr val="accent4"/>
          </a:fillRef>
          <a:effectRef idx="2">
            <a:schemeClr val="accent4"/>
          </a:effectRef>
          <a:fontRef idx="minor">
            <a:schemeClr val="lt1"/>
          </a:fontRef>
        </dgm:style>
      </dgm:prSet>
      <dgm:spPr/>
      <dgm:t>
        <a:bodyPr/>
        <a:lstStyle/>
        <a:p>
          <a:endParaRPr lang="en-US"/>
        </a:p>
      </dgm:t>
    </dgm:pt>
    <dgm:pt modelId="{EAB63822-0031-4C0D-ABD7-AF44985892AF}">
      <dgm:prSet phldrT="[Text]" custT="1"/>
      <dgm:spPr/>
      <dgm:t>
        <a:bodyPr/>
        <a:lstStyle/>
        <a:p>
          <a:r>
            <a:rPr lang="en-US" sz="1400" dirty="0" smtClean="0">
              <a:solidFill>
                <a:schemeClr val="tx1"/>
              </a:solidFill>
              <a:latin typeface="Calibri" pitchFamily="34" charset="0"/>
              <a:cs typeface="Calibri" pitchFamily="34" charset="0"/>
            </a:rPr>
            <a:t>Confirm project’s alignment with NCAR’s imperatives and/or frontiers.</a:t>
          </a:r>
          <a:endParaRPr lang="en-US" sz="1400" dirty="0">
            <a:solidFill>
              <a:schemeClr val="tx1"/>
            </a:solidFill>
            <a:latin typeface="Calibri" pitchFamily="34" charset="0"/>
            <a:cs typeface="Calibri" pitchFamily="34" charset="0"/>
          </a:endParaRPr>
        </a:p>
      </dgm:t>
    </dgm:pt>
    <dgm:pt modelId="{EE1B5876-E1A1-48D4-8784-B82AACE3FB1C}" type="parTrans" cxnId="{F3FE9019-29A9-485D-8BFF-AC1CCF736CCC}">
      <dgm:prSet/>
      <dgm:spPr/>
      <dgm:t>
        <a:bodyPr/>
        <a:lstStyle/>
        <a:p>
          <a:endParaRPr lang="en-US"/>
        </a:p>
      </dgm:t>
    </dgm:pt>
    <dgm:pt modelId="{65435B96-871F-4AC8-BB3E-9B0F60285CA7}" type="sibTrans" cxnId="{F3FE9019-29A9-485D-8BFF-AC1CCF736CCC}">
      <dgm:prSet/>
      <dgm:spPr/>
      <dgm:t>
        <a:bodyPr/>
        <a:lstStyle/>
        <a:p>
          <a:endParaRPr lang="en-US"/>
        </a:p>
      </dgm:t>
    </dgm:pt>
    <dgm:pt modelId="{5D6BE30C-BC87-42A4-91B3-945D2446D65D}">
      <dgm:prSet phldrT="[Text]" custT="1"/>
      <dgm:spPr/>
      <dgm:t>
        <a:bodyPr/>
        <a:lstStyle/>
        <a:p>
          <a:r>
            <a:rPr lang="en-US" sz="1600" b="1" dirty="0" smtClean="0">
              <a:solidFill>
                <a:schemeClr val="tx1"/>
              </a:solidFill>
              <a:latin typeface="Calibri" pitchFamily="34" charset="0"/>
              <a:cs typeface="Calibri" pitchFamily="34" charset="0"/>
            </a:rPr>
            <a:t>Final Proposal Approval</a:t>
          </a:r>
          <a:endParaRPr lang="en-US" sz="1600" b="1" dirty="0">
            <a:solidFill>
              <a:schemeClr val="tx1"/>
            </a:solidFill>
            <a:latin typeface="Calibri" pitchFamily="34" charset="0"/>
            <a:cs typeface="Calibri" pitchFamily="34" charset="0"/>
          </a:endParaRPr>
        </a:p>
      </dgm:t>
    </dgm:pt>
    <dgm:pt modelId="{0C74C8C4-EAB4-47A8-88A3-DABFBF16925C}" type="parTrans" cxnId="{7DA0DAC0-472A-433B-BE9B-4628C04DC21F}">
      <dgm:prSet/>
      <dgm:spPr/>
      <dgm:t>
        <a:bodyPr/>
        <a:lstStyle/>
        <a:p>
          <a:endParaRPr lang="en-US"/>
        </a:p>
      </dgm:t>
    </dgm:pt>
    <dgm:pt modelId="{4D8CE513-2781-4548-A6F2-3E9F8D307DB7}" type="sibTrans" cxnId="{7DA0DAC0-472A-433B-BE9B-4628C04DC21F}">
      <dgm:prSet/>
      <dgm:spPr/>
      <dgm:t>
        <a:bodyPr/>
        <a:lstStyle/>
        <a:p>
          <a:endParaRPr lang="en-US"/>
        </a:p>
      </dgm:t>
    </dgm:pt>
    <dgm:pt modelId="{800F7260-37C2-4C6B-8292-32B0A8492C77}">
      <dgm:prSet phldrT="[Text]" custT="1"/>
      <dgm:spPr/>
      <dgm:t>
        <a:bodyPr/>
        <a:lstStyle/>
        <a:p>
          <a:r>
            <a:rPr lang="en-US" sz="1400" dirty="0" smtClean="0">
              <a:solidFill>
                <a:schemeClr val="tx1"/>
              </a:solidFill>
              <a:latin typeface="Calibri" pitchFamily="34" charset="0"/>
              <a:cs typeface="Calibri" pitchFamily="34" charset="0"/>
            </a:rPr>
            <a:t>Replaces Transmittal Memo</a:t>
          </a:r>
          <a:endParaRPr lang="en-US" sz="1400" dirty="0">
            <a:solidFill>
              <a:schemeClr val="tx1"/>
            </a:solidFill>
            <a:latin typeface="Calibri" pitchFamily="34" charset="0"/>
            <a:cs typeface="Calibri" pitchFamily="34" charset="0"/>
          </a:endParaRPr>
        </a:p>
      </dgm:t>
    </dgm:pt>
    <dgm:pt modelId="{3B39B223-C06B-4673-A762-E04911B549CA}" type="parTrans" cxnId="{9FAFCFA3-18EC-4D4C-A941-F3010C823F55}">
      <dgm:prSet/>
      <dgm:spPr/>
      <dgm:t>
        <a:bodyPr/>
        <a:lstStyle/>
        <a:p>
          <a:endParaRPr lang="en-US"/>
        </a:p>
      </dgm:t>
    </dgm:pt>
    <dgm:pt modelId="{5B7A4751-45C3-4058-942C-CBD866582DFE}" type="sibTrans" cxnId="{9FAFCFA3-18EC-4D4C-A941-F3010C823F55}">
      <dgm:prSet/>
      <dgm:spPr/>
      <dgm:t>
        <a:bodyPr/>
        <a:lstStyle/>
        <a:p>
          <a:endParaRPr lang="en-US"/>
        </a:p>
      </dgm:t>
    </dgm:pt>
    <dgm:pt modelId="{C84C5207-2270-4442-ABC0-B8E9934CFDC8}">
      <dgm:prSet custT="1"/>
      <dgm:spPr/>
      <dgm:t>
        <a:bodyPr/>
        <a:lstStyle/>
        <a:p>
          <a:r>
            <a:rPr lang="en-US" sz="1400" dirty="0" smtClean="0">
              <a:solidFill>
                <a:schemeClr val="tx1"/>
              </a:solidFill>
              <a:latin typeface="Calibri" pitchFamily="34" charset="0"/>
              <a:cs typeface="Calibri" pitchFamily="34" charset="0"/>
            </a:rPr>
            <a:t>Rank project’s relevance with the lab’s research objectives.              </a:t>
          </a:r>
        </a:p>
      </dgm:t>
    </dgm:pt>
    <dgm:pt modelId="{FAE95239-CEBD-4618-99D5-0DECA9171EA5}" type="parTrans" cxnId="{1A3D96F1-55FF-4CF8-986E-3261D0CC6EA5}">
      <dgm:prSet/>
      <dgm:spPr/>
      <dgm:t>
        <a:bodyPr/>
        <a:lstStyle/>
        <a:p>
          <a:endParaRPr lang="en-US"/>
        </a:p>
      </dgm:t>
    </dgm:pt>
    <dgm:pt modelId="{F622A032-94BD-4DF2-B19B-A595CD541481}" type="sibTrans" cxnId="{1A3D96F1-55FF-4CF8-986E-3261D0CC6EA5}">
      <dgm:prSet/>
      <dgm:spPr/>
      <dgm:t>
        <a:bodyPr/>
        <a:lstStyle/>
        <a:p>
          <a:endParaRPr lang="en-US"/>
        </a:p>
      </dgm:t>
    </dgm:pt>
    <dgm:pt modelId="{5FB43BD9-0E96-48EC-84C1-7B112D973499}">
      <dgm:prSet custT="1"/>
      <dgm:spPr/>
      <dgm:t>
        <a:bodyPr/>
        <a:lstStyle/>
        <a:p>
          <a:r>
            <a:rPr lang="en-US" sz="1400" dirty="0" smtClean="0">
              <a:solidFill>
                <a:schemeClr val="tx1"/>
              </a:solidFill>
              <a:latin typeface="Calibri" pitchFamily="34" charset="0"/>
              <a:cs typeface="Calibri" pitchFamily="34" charset="0"/>
            </a:rPr>
            <a:t>Take into consideration any budget restrictions or cost share imposed by the sponsor.</a:t>
          </a:r>
          <a:endParaRPr lang="en-US" sz="1400" dirty="0">
            <a:solidFill>
              <a:schemeClr val="tx1"/>
            </a:solidFill>
            <a:latin typeface="Calibri" pitchFamily="34" charset="0"/>
            <a:cs typeface="Calibri" pitchFamily="34" charset="0"/>
          </a:endParaRPr>
        </a:p>
      </dgm:t>
    </dgm:pt>
    <dgm:pt modelId="{E100FFE0-B6A2-4179-978A-347768C22D05}" type="parTrans" cxnId="{2C7D673F-4326-4BDD-A65D-290320AFF9F1}">
      <dgm:prSet/>
      <dgm:spPr/>
      <dgm:t>
        <a:bodyPr/>
        <a:lstStyle/>
        <a:p>
          <a:endParaRPr lang="en-US"/>
        </a:p>
      </dgm:t>
    </dgm:pt>
    <dgm:pt modelId="{72D966A9-AAB4-4955-9F15-9E0EA6C60421}" type="sibTrans" cxnId="{2C7D673F-4326-4BDD-A65D-290320AFF9F1}">
      <dgm:prSet/>
      <dgm:spPr/>
      <dgm:t>
        <a:bodyPr/>
        <a:lstStyle/>
        <a:p>
          <a:endParaRPr lang="en-US"/>
        </a:p>
      </dgm:t>
    </dgm:pt>
    <dgm:pt modelId="{1D162974-CF44-4E3F-9140-5BB2B2F46AD2}">
      <dgm:prSet custT="1"/>
      <dgm:spPr/>
      <dgm:t>
        <a:bodyPr/>
        <a:lstStyle/>
        <a:p>
          <a:r>
            <a:rPr lang="en-US" sz="1400" dirty="0" smtClean="0">
              <a:solidFill>
                <a:schemeClr val="tx1"/>
              </a:solidFill>
              <a:latin typeface="Calibri" pitchFamily="34" charset="0"/>
              <a:cs typeface="Calibri" pitchFamily="34" charset="0"/>
            </a:rPr>
            <a:t>Verify project does not utilize NCAR’s facilities in an unfair manner.</a:t>
          </a:r>
        </a:p>
      </dgm:t>
    </dgm:pt>
    <dgm:pt modelId="{329E2622-6A4B-4A83-BBCD-E6BDAE697B43}" type="parTrans" cxnId="{C8C48B85-CDAF-4CBD-A724-4EFEFE023C1A}">
      <dgm:prSet/>
      <dgm:spPr/>
      <dgm:t>
        <a:bodyPr/>
        <a:lstStyle/>
        <a:p>
          <a:endParaRPr lang="en-US"/>
        </a:p>
      </dgm:t>
    </dgm:pt>
    <dgm:pt modelId="{AC70145D-2CB7-4CF0-9BB3-0B9AFA94529E}" type="sibTrans" cxnId="{C8C48B85-CDAF-4CBD-A724-4EFEFE023C1A}">
      <dgm:prSet/>
      <dgm:spPr/>
      <dgm:t>
        <a:bodyPr/>
        <a:lstStyle/>
        <a:p>
          <a:endParaRPr lang="en-US"/>
        </a:p>
      </dgm:t>
    </dgm:pt>
    <dgm:pt modelId="{27A13DC9-8516-462C-ADD1-52AF7E6A974D}">
      <dgm:prSet custT="1"/>
      <dgm:spPr/>
      <dgm:t>
        <a:bodyPr/>
        <a:lstStyle/>
        <a:p>
          <a:r>
            <a:rPr lang="en-US" sz="1400" dirty="0" smtClean="0">
              <a:solidFill>
                <a:schemeClr val="tx1"/>
              </a:solidFill>
              <a:latin typeface="Calibri" pitchFamily="34" charset="0"/>
              <a:cs typeface="Calibri" pitchFamily="34" charset="0"/>
            </a:rPr>
            <a:t>Confirm project is supportive of the university community.</a:t>
          </a:r>
        </a:p>
      </dgm:t>
    </dgm:pt>
    <dgm:pt modelId="{0BBDFDA2-09A0-474C-851A-33D724E87153}" type="parTrans" cxnId="{4AD3898B-9DCA-487D-9557-336665E80A76}">
      <dgm:prSet/>
      <dgm:spPr/>
      <dgm:t>
        <a:bodyPr/>
        <a:lstStyle/>
        <a:p>
          <a:endParaRPr lang="en-US"/>
        </a:p>
      </dgm:t>
    </dgm:pt>
    <dgm:pt modelId="{DD82EB58-4265-44FB-A28F-65955B70221F}" type="sibTrans" cxnId="{4AD3898B-9DCA-487D-9557-336665E80A76}">
      <dgm:prSet/>
      <dgm:spPr/>
      <dgm:t>
        <a:bodyPr/>
        <a:lstStyle/>
        <a:p>
          <a:endParaRPr lang="en-US"/>
        </a:p>
      </dgm:t>
    </dgm:pt>
    <dgm:pt modelId="{874D357A-A614-4A77-A55D-08CBFE4AE73D}">
      <dgm:prSet custT="1"/>
      <dgm:spPr/>
      <dgm:t>
        <a:bodyPr/>
        <a:lstStyle/>
        <a:p>
          <a:r>
            <a:rPr lang="en-US" sz="1400" dirty="0" smtClean="0">
              <a:solidFill>
                <a:schemeClr val="tx1"/>
              </a:solidFill>
              <a:latin typeface="Calibri" pitchFamily="34" charset="0"/>
              <a:cs typeface="Calibri" pitchFamily="34" charset="0"/>
            </a:rPr>
            <a:t>Consider project’s impact on base funded work.</a:t>
          </a:r>
          <a:endParaRPr lang="en-US" sz="1400" dirty="0">
            <a:solidFill>
              <a:schemeClr val="tx1"/>
            </a:solidFill>
            <a:latin typeface="Calibri" pitchFamily="34" charset="0"/>
            <a:cs typeface="Calibri" pitchFamily="34" charset="0"/>
          </a:endParaRPr>
        </a:p>
      </dgm:t>
    </dgm:pt>
    <dgm:pt modelId="{3DB6F9CA-6715-48F3-ACC1-56659DB5EEC8}" type="parTrans" cxnId="{2D49CACD-E265-4109-94FA-C399BAA0307D}">
      <dgm:prSet/>
      <dgm:spPr/>
      <dgm:t>
        <a:bodyPr/>
        <a:lstStyle/>
        <a:p>
          <a:endParaRPr lang="en-US"/>
        </a:p>
      </dgm:t>
    </dgm:pt>
    <dgm:pt modelId="{46A2DF1C-B693-4D6C-A933-13CD11F837C3}" type="sibTrans" cxnId="{2D49CACD-E265-4109-94FA-C399BAA0307D}">
      <dgm:prSet/>
      <dgm:spPr/>
      <dgm:t>
        <a:bodyPr/>
        <a:lstStyle/>
        <a:p>
          <a:endParaRPr lang="en-US"/>
        </a:p>
      </dgm:t>
    </dgm:pt>
    <dgm:pt modelId="{F766ECAF-952E-41FC-B784-FBE4CB9BD1C9}">
      <dgm:prSet custT="1"/>
      <dgm:spPr/>
      <dgm:t>
        <a:bodyPr/>
        <a:lstStyle/>
        <a:p>
          <a:r>
            <a:rPr lang="en-US" sz="1400" dirty="0" smtClean="0">
              <a:solidFill>
                <a:schemeClr val="tx1"/>
              </a:solidFill>
              <a:latin typeface="Calibri" pitchFamily="34" charset="0"/>
              <a:cs typeface="Calibri" pitchFamily="34" charset="0"/>
            </a:rPr>
            <a:t>Confirms all concerns and questions have been addressed.</a:t>
          </a:r>
        </a:p>
      </dgm:t>
    </dgm:pt>
    <dgm:pt modelId="{76F60C83-1368-469D-BEA9-B9864C712DF0}" type="parTrans" cxnId="{0421D31C-A93B-418C-AF67-7EE2FB24A005}">
      <dgm:prSet/>
      <dgm:spPr/>
      <dgm:t>
        <a:bodyPr/>
        <a:lstStyle/>
        <a:p>
          <a:endParaRPr lang="en-US"/>
        </a:p>
      </dgm:t>
    </dgm:pt>
    <dgm:pt modelId="{A5277A2E-0186-434D-9D4C-BFF41F97AE5F}" type="sibTrans" cxnId="{0421D31C-A93B-418C-AF67-7EE2FB24A005}">
      <dgm:prSet/>
      <dgm:spPr/>
      <dgm:t>
        <a:bodyPr/>
        <a:lstStyle/>
        <a:p>
          <a:endParaRPr lang="en-US"/>
        </a:p>
      </dgm:t>
    </dgm:pt>
    <dgm:pt modelId="{DE3BE204-8DF2-4044-AC0E-72BFD2E8B09A}">
      <dgm:prSet custT="1"/>
      <dgm:spPr/>
      <dgm:t>
        <a:bodyPr/>
        <a:lstStyle/>
        <a:p>
          <a:r>
            <a:rPr lang="en-US" sz="1400" dirty="0" smtClean="0">
              <a:solidFill>
                <a:schemeClr val="tx1"/>
              </a:solidFill>
              <a:latin typeface="Calibri" pitchFamily="34" charset="0"/>
              <a:cs typeface="Calibri" pitchFamily="34" charset="0"/>
            </a:rPr>
            <a:t>Confirms project is aligned with lab research objectives.</a:t>
          </a:r>
        </a:p>
      </dgm:t>
    </dgm:pt>
    <dgm:pt modelId="{984A15FA-B2B7-427C-B715-FFA3496C1F22}" type="parTrans" cxnId="{D5F5294C-FB61-4FFC-9990-0CB1F3B5BC3B}">
      <dgm:prSet/>
      <dgm:spPr/>
      <dgm:t>
        <a:bodyPr/>
        <a:lstStyle/>
        <a:p>
          <a:endParaRPr lang="en-US"/>
        </a:p>
      </dgm:t>
    </dgm:pt>
    <dgm:pt modelId="{F677F9F0-E1AF-4EEC-B60C-0D2672156A89}" type="sibTrans" cxnId="{D5F5294C-FB61-4FFC-9990-0CB1F3B5BC3B}">
      <dgm:prSet/>
      <dgm:spPr/>
      <dgm:t>
        <a:bodyPr/>
        <a:lstStyle/>
        <a:p>
          <a:endParaRPr lang="en-US"/>
        </a:p>
      </dgm:t>
    </dgm:pt>
    <dgm:pt modelId="{B2E90B2B-C713-4C0C-A4EA-DB8F2DDE76E9}">
      <dgm:prSet custT="1"/>
      <dgm:spPr/>
      <dgm:t>
        <a:bodyPr/>
        <a:lstStyle/>
        <a:p>
          <a:r>
            <a:rPr lang="en-US" sz="1400" dirty="0" smtClean="0">
              <a:solidFill>
                <a:schemeClr val="tx1"/>
              </a:solidFill>
              <a:latin typeface="Calibri" pitchFamily="34" charset="0"/>
              <a:cs typeface="Calibri" pitchFamily="34" charset="0"/>
            </a:rPr>
            <a:t>Confirms availability of resources necessary to conduct work.</a:t>
          </a:r>
        </a:p>
      </dgm:t>
    </dgm:pt>
    <dgm:pt modelId="{E749D56C-3310-42F0-B319-9BCFD0A4ABF3}" type="parTrans" cxnId="{53FF22A6-1492-4C0A-BD85-21B4AC434951}">
      <dgm:prSet/>
      <dgm:spPr/>
      <dgm:t>
        <a:bodyPr/>
        <a:lstStyle/>
        <a:p>
          <a:endParaRPr lang="en-US"/>
        </a:p>
      </dgm:t>
    </dgm:pt>
    <dgm:pt modelId="{5EB2F447-6E18-40D8-B6A8-71B194674C5F}" type="sibTrans" cxnId="{53FF22A6-1492-4C0A-BD85-21B4AC434951}">
      <dgm:prSet/>
      <dgm:spPr/>
      <dgm:t>
        <a:bodyPr/>
        <a:lstStyle/>
        <a:p>
          <a:endParaRPr lang="en-US"/>
        </a:p>
      </dgm:t>
    </dgm:pt>
    <dgm:pt modelId="{80A8E1D8-98DD-4915-A4D9-1DB9B11B3F65}">
      <dgm:prSet custT="1"/>
      <dgm:spPr/>
      <dgm:t>
        <a:bodyPr/>
        <a:lstStyle/>
        <a:p>
          <a:r>
            <a:rPr lang="en-US" sz="1400" dirty="0" smtClean="0">
              <a:solidFill>
                <a:schemeClr val="tx1"/>
              </a:solidFill>
              <a:latin typeface="Calibri" pitchFamily="34" charset="0"/>
              <a:cs typeface="Calibri" pitchFamily="34" charset="0"/>
            </a:rPr>
            <a:t>Final Approval: </a:t>
          </a:r>
        </a:p>
      </dgm:t>
    </dgm:pt>
    <dgm:pt modelId="{98BFA20D-EB8A-428F-9EF7-50E340511332}" type="sibTrans" cxnId="{557EC4E2-546E-4594-AC28-365473BF797C}">
      <dgm:prSet/>
      <dgm:spPr/>
      <dgm:t>
        <a:bodyPr/>
        <a:lstStyle/>
        <a:p>
          <a:endParaRPr lang="en-US"/>
        </a:p>
      </dgm:t>
    </dgm:pt>
    <dgm:pt modelId="{97731FA8-3D03-432C-B0AB-D937BB4F0228}" type="parTrans" cxnId="{557EC4E2-546E-4594-AC28-365473BF797C}">
      <dgm:prSet/>
      <dgm:spPr/>
      <dgm:t>
        <a:bodyPr/>
        <a:lstStyle/>
        <a:p>
          <a:endParaRPr lang="en-US"/>
        </a:p>
      </dgm:t>
    </dgm:pt>
    <dgm:pt modelId="{00561F91-1C74-49B2-B254-5BD1D094DDCE}" type="pres">
      <dgm:prSet presAssocID="{BE42BA8E-D075-485A-A1D5-E572747ECB0B}" presName="Name0" presStyleCnt="0">
        <dgm:presLayoutVars>
          <dgm:dir/>
          <dgm:resizeHandles val="exact"/>
        </dgm:presLayoutVars>
      </dgm:prSet>
      <dgm:spPr/>
      <dgm:t>
        <a:bodyPr/>
        <a:lstStyle/>
        <a:p>
          <a:endParaRPr lang="en-US"/>
        </a:p>
      </dgm:t>
    </dgm:pt>
    <dgm:pt modelId="{26359A15-D1C4-48B0-810F-2A49550A2F33}" type="pres">
      <dgm:prSet presAssocID="{506338AF-1592-4B59-A788-9ADABB2DEF9E}" presName="node" presStyleLbl="node1" presStyleIdx="0" presStyleCnt="3">
        <dgm:presLayoutVars>
          <dgm:bulletEnabled val="1"/>
        </dgm:presLayoutVars>
      </dgm:prSet>
      <dgm:spPr/>
      <dgm:t>
        <a:bodyPr/>
        <a:lstStyle/>
        <a:p>
          <a:endParaRPr lang="en-US"/>
        </a:p>
      </dgm:t>
    </dgm:pt>
    <dgm:pt modelId="{8785E285-82D1-4BB4-93B5-305686014E8B}" type="pres">
      <dgm:prSet presAssocID="{549D6713-83AA-47BC-ACB1-374498316AA2}" presName="sibTrans" presStyleCnt="0"/>
      <dgm:spPr/>
    </dgm:pt>
    <dgm:pt modelId="{EDC3FE7E-05D4-4B64-BCE4-FC80D08F04CC}" type="pres">
      <dgm:prSet presAssocID="{C9826747-30A0-4A04-A289-024B1C5CD940}" presName="node" presStyleLbl="node1" presStyleIdx="1" presStyleCnt="3">
        <dgm:presLayoutVars>
          <dgm:bulletEnabled val="1"/>
        </dgm:presLayoutVars>
      </dgm:prSet>
      <dgm:spPr/>
      <dgm:t>
        <a:bodyPr/>
        <a:lstStyle/>
        <a:p>
          <a:endParaRPr lang="en-US"/>
        </a:p>
      </dgm:t>
    </dgm:pt>
    <dgm:pt modelId="{BACCCDC1-C71C-4E5A-B54B-5BA04C683DDA}" type="pres">
      <dgm:prSet presAssocID="{078F5440-97DE-46CE-92FD-487D35FAC413}" presName="sibTrans" presStyleCnt="0"/>
      <dgm:spPr/>
    </dgm:pt>
    <dgm:pt modelId="{258B231C-A94D-4E5B-AFB4-54A115F6FCEE}" type="pres">
      <dgm:prSet presAssocID="{5D6BE30C-BC87-42A4-91B3-945D2446D65D}" presName="node" presStyleLbl="node1" presStyleIdx="2" presStyleCnt="3">
        <dgm:presLayoutVars>
          <dgm:bulletEnabled val="1"/>
        </dgm:presLayoutVars>
      </dgm:prSet>
      <dgm:spPr/>
      <dgm:t>
        <a:bodyPr/>
        <a:lstStyle/>
        <a:p>
          <a:endParaRPr lang="en-US"/>
        </a:p>
      </dgm:t>
    </dgm:pt>
  </dgm:ptLst>
  <dgm:cxnLst>
    <dgm:cxn modelId="{1267806A-0015-4CD8-8809-436A56C13B6B}" type="presOf" srcId="{874D357A-A614-4A77-A55D-08CBFE4AE73D}" destId="{EDC3FE7E-05D4-4B64-BCE4-FC80D08F04CC}" srcOrd="0" destOrd="4" presId="urn:microsoft.com/office/officeart/2005/8/layout/hList6"/>
    <dgm:cxn modelId="{F3FE9019-29A9-485D-8BFF-AC1CCF736CCC}" srcId="{C9826747-30A0-4A04-A289-024B1C5CD940}" destId="{EAB63822-0031-4C0D-ABD7-AF44985892AF}" srcOrd="0" destOrd="0" parTransId="{EE1B5876-E1A1-48D4-8784-B82AACE3FB1C}" sibTransId="{65435B96-871F-4AC8-BB3E-9B0F60285CA7}"/>
    <dgm:cxn modelId="{DF7C64AD-6C3F-4008-890F-515EF5D2001B}" type="presOf" srcId="{80A8E1D8-98DD-4915-A4D9-1DB9B11B3F65}" destId="{258B231C-A94D-4E5B-AFB4-54A115F6FCEE}" srcOrd="0" destOrd="2" presId="urn:microsoft.com/office/officeart/2005/8/layout/hList6"/>
    <dgm:cxn modelId="{2BAAA3CB-518D-4F74-BE40-595DE3BD0F29}" type="presOf" srcId="{C9826747-30A0-4A04-A289-024B1C5CD940}" destId="{EDC3FE7E-05D4-4B64-BCE4-FC80D08F04CC}" srcOrd="0" destOrd="0" presId="urn:microsoft.com/office/officeart/2005/8/layout/hList6"/>
    <dgm:cxn modelId="{DD0F7F88-7E41-45F8-9ABE-EB5414F3D0A5}" type="presOf" srcId="{5FB43BD9-0E96-48EC-84C1-7B112D973499}" destId="{26359A15-D1C4-48B0-810F-2A49550A2F33}" srcOrd="0" destOrd="3" presId="urn:microsoft.com/office/officeart/2005/8/layout/hList6"/>
    <dgm:cxn modelId="{0421D31C-A93B-418C-AF67-7EE2FB24A005}" srcId="{80A8E1D8-98DD-4915-A4D9-1DB9B11B3F65}" destId="{F766ECAF-952E-41FC-B784-FBE4CB9BD1C9}" srcOrd="0" destOrd="0" parTransId="{76F60C83-1368-469D-BEA9-B9864C712DF0}" sibTransId="{A5277A2E-0186-434D-9D4C-BFF41F97AE5F}"/>
    <dgm:cxn modelId="{5AE2D978-6CF8-45E8-BB17-9496225017E9}" type="presOf" srcId="{BE42BA8E-D075-485A-A1D5-E572747ECB0B}" destId="{00561F91-1C74-49B2-B254-5BD1D094DDCE}" srcOrd="0" destOrd="0" presId="urn:microsoft.com/office/officeart/2005/8/layout/hList6"/>
    <dgm:cxn modelId="{FAC6731C-46FD-4423-BA80-58D6F45A2B6E}" type="presOf" srcId="{506338AF-1592-4B59-A788-9ADABB2DEF9E}" destId="{26359A15-D1C4-48B0-810F-2A49550A2F33}" srcOrd="0" destOrd="0" presId="urn:microsoft.com/office/officeart/2005/8/layout/hList6"/>
    <dgm:cxn modelId="{C8C48B85-CDAF-4CBD-A724-4EFEFE023C1A}" srcId="{C9826747-30A0-4A04-A289-024B1C5CD940}" destId="{1D162974-CF44-4E3F-9140-5BB2B2F46AD2}" srcOrd="1" destOrd="0" parTransId="{329E2622-6A4B-4A83-BBCD-E6BDAE697B43}" sibTransId="{AC70145D-2CB7-4CF0-9BB3-0B9AFA94529E}"/>
    <dgm:cxn modelId="{E7A74DA4-3E8F-4D33-AFCE-B720F2DDD8C3}" type="presOf" srcId="{F766ECAF-952E-41FC-B784-FBE4CB9BD1C9}" destId="{258B231C-A94D-4E5B-AFB4-54A115F6FCEE}" srcOrd="0" destOrd="3" presId="urn:microsoft.com/office/officeart/2005/8/layout/hList6"/>
    <dgm:cxn modelId="{93BF9330-5A26-4364-B140-EABAE3CBA69C}" srcId="{506338AF-1592-4B59-A788-9ADABB2DEF9E}" destId="{0D2DF7A4-77A5-44E2-BBA4-46CD718D98AE}" srcOrd="0" destOrd="0" parTransId="{27E33A4C-97F7-4C8B-A063-3E69FD73CC8C}" sibTransId="{32A99903-709D-4FC7-9185-5A10C4F08FBB}"/>
    <dgm:cxn modelId="{5C2E0714-B623-4F53-9C23-C8BCF9CF1AF1}" type="presOf" srcId="{5D6BE30C-BC87-42A4-91B3-945D2446D65D}" destId="{258B231C-A94D-4E5B-AFB4-54A115F6FCEE}" srcOrd="0" destOrd="0" presId="urn:microsoft.com/office/officeart/2005/8/layout/hList6"/>
    <dgm:cxn modelId="{4AD3898B-9DCA-487D-9557-336665E80A76}" srcId="{C9826747-30A0-4A04-A289-024B1C5CD940}" destId="{27A13DC9-8516-462C-ADD1-52AF7E6A974D}" srcOrd="2" destOrd="0" parTransId="{0BBDFDA2-09A0-474C-851A-33D724E87153}" sibTransId="{DD82EB58-4265-44FB-A28F-65955B70221F}"/>
    <dgm:cxn modelId="{9FAFCFA3-18EC-4D4C-A941-F3010C823F55}" srcId="{5D6BE30C-BC87-42A4-91B3-945D2446D65D}" destId="{800F7260-37C2-4C6B-8292-32B0A8492C77}" srcOrd="0" destOrd="0" parTransId="{3B39B223-C06B-4673-A762-E04911B549CA}" sibTransId="{5B7A4751-45C3-4058-942C-CBD866582DFE}"/>
    <dgm:cxn modelId="{1A3D96F1-55FF-4CF8-986E-3261D0CC6EA5}" srcId="{506338AF-1592-4B59-A788-9ADABB2DEF9E}" destId="{C84C5207-2270-4442-ABC0-B8E9934CFDC8}" srcOrd="1" destOrd="0" parTransId="{FAE95239-CEBD-4618-99D5-0DECA9171EA5}" sibTransId="{F622A032-94BD-4DF2-B19B-A595CD541481}"/>
    <dgm:cxn modelId="{EA3B54ED-5336-4585-81B5-5657E8F8AB6E}" type="presOf" srcId="{27A13DC9-8516-462C-ADD1-52AF7E6A974D}" destId="{EDC3FE7E-05D4-4B64-BCE4-FC80D08F04CC}" srcOrd="0" destOrd="3" presId="urn:microsoft.com/office/officeart/2005/8/layout/hList6"/>
    <dgm:cxn modelId="{C2529259-D1A4-4FB7-B628-37DF7EDE51CC}" type="presOf" srcId="{EAB63822-0031-4C0D-ABD7-AF44985892AF}" destId="{EDC3FE7E-05D4-4B64-BCE4-FC80D08F04CC}" srcOrd="0" destOrd="1" presId="urn:microsoft.com/office/officeart/2005/8/layout/hList6"/>
    <dgm:cxn modelId="{D5F5294C-FB61-4FFC-9990-0CB1F3B5BC3B}" srcId="{80A8E1D8-98DD-4915-A4D9-1DB9B11B3F65}" destId="{DE3BE204-8DF2-4044-AC0E-72BFD2E8B09A}" srcOrd="2" destOrd="0" parTransId="{984A15FA-B2B7-427C-B715-FFA3496C1F22}" sibTransId="{F677F9F0-E1AF-4EEC-B60C-0D2672156A89}"/>
    <dgm:cxn modelId="{AA8D58C6-FF5B-47E8-AD6A-13BDBEE76A37}" type="presOf" srcId="{C84C5207-2270-4442-ABC0-B8E9934CFDC8}" destId="{26359A15-D1C4-48B0-810F-2A49550A2F33}" srcOrd="0" destOrd="2" presId="urn:microsoft.com/office/officeart/2005/8/layout/hList6"/>
    <dgm:cxn modelId="{53FF22A6-1492-4C0A-BD85-21B4AC434951}" srcId="{80A8E1D8-98DD-4915-A4D9-1DB9B11B3F65}" destId="{B2E90B2B-C713-4C0C-A4EA-DB8F2DDE76E9}" srcOrd="1" destOrd="0" parTransId="{E749D56C-3310-42F0-B319-9BCFD0A4ABF3}" sibTransId="{5EB2F447-6E18-40D8-B6A8-71B194674C5F}"/>
    <dgm:cxn modelId="{C47CC8F6-FCC6-437F-8B9D-8A728F3A9F24}" type="presOf" srcId="{B2E90B2B-C713-4C0C-A4EA-DB8F2DDE76E9}" destId="{258B231C-A94D-4E5B-AFB4-54A115F6FCEE}" srcOrd="0" destOrd="4" presId="urn:microsoft.com/office/officeart/2005/8/layout/hList6"/>
    <dgm:cxn modelId="{2C7D673F-4326-4BDD-A65D-290320AFF9F1}" srcId="{506338AF-1592-4B59-A788-9ADABB2DEF9E}" destId="{5FB43BD9-0E96-48EC-84C1-7B112D973499}" srcOrd="2" destOrd="0" parTransId="{E100FFE0-B6A2-4179-978A-347768C22D05}" sibTransId="{72D966A9-AAB4-4955-9F15-9E0EA6C60421}"/>
    <dgm:cxn modelId="{6D5C6159-B306-471A-9667-60D84B8AEEB9}" srcId="{BE42BA8E-D075-485A-A1D5-E572747ECB0B}" destId="{506338AF-1592-4B59-A788-9ADABB2DEF9E}" srcOrd="0" destOrd="0" parTransId="{9152CCB2-6ACD-4763-AA0F-A22FFC22904C}" sibTransId="{549D6713-83AA-47BC-ACB1-374498316AA2}"/>
    <dgm:cxn modelId="{557EC4E2-546E-4594-AC28-365473BF797C}" srcId="{800F7260-37C2-4C6B-8292-32B0A8492C77}" destId="{80A8E1D8-98DD-4915-A4D9-1DB9B11B3F65}" srcOrd="0" destOrd="0" parTransId="{97731FA8-3D03-432C-B0AB-D937BB4F0228}" sibTransId="{98BFA20D-EB8A-428F-9EF7-50E340511332}"/>
    <dgm:cxn modelId="{1CD665B2-74E3-4185-AE7D-6C86395D68BF}" type="presOf" srcId="{0D2DF7A4-77A5-44E2-BBA4-46CD718D98AE}" destId="{26359A15-D1C4-48B0-810F-2A49550A2F33}" srcOrd="0" destOrd="1" presId="urn:microsoft.com/office/officeart/2005/8/layout/hList6"/>
    <dgm:cxn modelId="{D2DC6545-6DA5-4DB7-A006-56B707B6641C}" type="presOf" srcId="{800F7260-37C2-4C6B-8292-32B0A8492C77}" destId="{258B231C-A94D-4E5B-AFB4-54A115F6FCEE}" srcOrd="0" destOrd="1" presId="urn:microsoft.com/office/officeart/2005/8/layout/hList6"/>
    <dgm:cxn modelId="{7DA0DAC0-472A-433B-BE9B-4628C04DC21F}" srcId="{BE42BA8E-D075-485A-A1D5-E572747ECB0B}" destId="{5D6BE30C-BC87-42A4-91B3-945D2446D65D}" srcOrd="2" destOrd="0" parTransId="{0C74C8C4-EAB4-47A8-88A3-DABFBF16925C}" sibTransId="{4D8CE513-2781-4548-A6F2-3E9F8D307DB7}"/>
    <dgm:cxn modelId="{2D49CACD-E265-4109-94FA-C399BAA0307D}" srcId="{C9826747-30A0-4A04-A289-024B1C5CD940}" destId="{874D357A-A614-4A77-A55D-08CBFE4AE73D}" srcOrd="3" destOrd="0" parTransId="{3DB6F9CA-6715-48F3-ACC1-56659DB5EEC8}" sibTransId="{46A2DF1C-B693-4D6C-A933-13CD11F837C3}"/>
    <dgm:cxn modelId="{9067B0BB-8EED-4082-A783-7220C8782090}" srcId="{BE42BA8E-D075-485A-A1D5-E572747ECB0B}" destId="{C9826747-30A0-4A04-A289-024B1C5CD940}" srcOrd="1" destOrd="0" parTransId="{5AB318C8-F2B1-4E99-BDCB-72E8DB3084A1}" sibTransId="{078F5440-97DE-46CE-92FD-487D35FAC413}"/>
    <dgm:cxn modelId="{735781DD-8CE2-4B97-97E7-82230AAB9FC2}" type="presOf" srcId="{DE3BE204-8DF2-4044-AC0E-72BFD2E8B09A}" destId="{258B231C-A94D-4E5B-AFB4-54A115F6FCEE}" srcOrd="0" destOrd="5" presId="urn:microsoft.com/office/officeart/2005/8/layout/hList6"/>
    <dgm:cxn modelId="{FF578F10-4829-4C64-A55E-B8B40885CA44}" type="presOf" srcId="{1D162974-CF44-4E3F-9140-5BB2B2F46AD2}" destId="{EDC3FE7E-05D4-4B64-BCE4-FC80D08F04CC}" srcOrd="0" destOrd="2" presId="urn:microsoft.com/office/officeart/2005/8/layout/hList6"/>
    <dgm:cxn modelId="{079D73F4-FD31-4194-8FD2-793A51E2BB3E}" type="presParOf" srcId="{00561F91-1C74-49B2-B254-5BD1D094DDCE}" destId="{26359A15-D1C4-48B0-810F-2A49550A2F33}" srcOrd="0" destOrd="0" presId="urn:microsoft.com/office/officeart/2005/8/layout/hList6"/>
    <dgm:cxn modelId="{13F9803A-CBD3-4361-8E5C-6A224D973458}" type="presParOf" srcId="{00561F91-1C74-49B2-B254-5BD1D094DDCE}" destId="{8785E285-82D1-4BB4-93B5-305686014E8B}" srcOrd="1" destOrd="0" presId="urn:microsoft.com/office/officeart/2005/8/layout/hList6"/>
    <dgm:cxn modelId="{AFD71E30-2C84-4333-876D-71FEFC126365}" type="presParOf" srcId="{00561F91-1C74-49B2-B254-5BD1D094DDCE}" destId="{EDC3FE7E-05D4-4B64-BCE4-FC80D08F04CC}" srcOrd="2" destOrd="0" presId="urn:microsoft.com/office/officeart/2005/8/layout/hList6"/>
    <dgm:cxn modelId="{CBC4241D-2A8F-40FE-AF9F-C2ACFD4C5C64}" type="presParOf" srcId="{00561F91-1C74-49B2-B254-5BD1D094DDCE}" destId="{BACCCDC1-C71C-4E5A-B54B-5BA04C683DDA}" srcOrd="3" destOrd="0" presId="urn:microsoft.com/office/officeart/2005/8/layout/hList6"/>
    <dgm:cxn modelId="{FF6825E8-D290-4B1A-B3C3-ECA95F32CBC2}" type="presParOf" srcId="{00561F91-1C74-49B2-B254-5BD1D094DDCE}" destId="{258B231C-A94D-4E5B-AFB4-54A115F6FCEE}"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9FFE9410-189C-4BE4-8B3C-5BE8B749982E}" type="datetimeFigureOut">
              <a:rPr lang="en-US" smtClean="0"/>
              <a:pPr/>
              <a:t>10/26/2012</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A2E57F2C-1D31-4353-977B-6DFE1324751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04A13AFD-0E90-4A40-8C00-E0D80CDEA839}" type="datetimeFigureOut">
              <a:rPr lang="en-US" smtClean="0"/>
              <a:pPr/>
              <a:t>10/26/2012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3896794E-DA96-48F3-A64A-C21AA9A545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C5EDBA-047C-4069-9872-E5707383ACA3}"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937EF6-A7AB-48BC-AB0E-017D340D1A15}"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a:buFontTx/>
              <a:buChar char="-"/>
            </a:pPr>
            <a:endParaRPr lang="en-US" dirty="0" smtClean="0">
              <a:latin typeface="Times" pitchFamily="18" charset="0"/>
              <a:ea typeface="ＭＳ Ｐゴシック"/>
              <a:cs typeface="ＭＳ Ｐゴシック"/>
            </a:endParaRPr>
          </a:p>
          <a:p>
            <a:pPr>
              <a:buFontTx/>
              <a:buChar char="-"/>
            </a:pPr>
            <a:endParaRPr lang="en-US" dirty="0" smtClean="0">
              <a:latin typeface="Times" pitchFamily="18" charset="0"/>
              <a:ea typeface="ＭＳ Ｐゴシック"/>
              <a:cs typeface="ＭＳ Ｐゴシック"/>
            </a:endParaRPr>
          </a:p>
          <a:p>
            <a:pPr>
              <a:buFontTx/>
              <a:buChar char="-"/>
            </a:pPr>
            <a:endParaRPr lang="en-US" dirty="0" smtClean="0">
              <a:latin typeface="Times" pitchFamily="18"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p:nvPr userDrawn="1"/>
        </p:nvSpPr>
        <p:spPr>
          <a:xfrm>
            <a:off x="1710268" y="804904"/>
            <a:ext cx="7433732" cy="60530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2130425"/>
            <a:ext cx="5489448" cy="1470025"/>
          </a:xfrm>
        </p:spPr>
        <p:txBody>
          <a:bodyPr>
            <a:normAutofit/>
          </a:bodyPr>
          <a:lstStyle>
            <a:lvl1pPr algn="l">
              <a:defRPr sz="320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3886200"/>
            <a:ext cx="4520722" cy="1752600"/>
          </a:xfrm>
        </p:spPr>
        <p:txBody>
          <a:bodyPr>
            <a:normAutofit/>
          </a:bodyPr>
          <a:lstStyle>
            <a:lvl1pPr marL="0" indent="0" algn="l">
              <a:buNone/>
              <a:defRPr sz="1800" b="0" cap="all"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50752-8779-FE4B-9D76-5537CABF4526}" type="slidenum">
              <a:rPr lang="en-US" smtClean="0"/>
              <a:pPr/>
              <a:t>‹#›</a:t>
            </a:fld>
            <a:endParaRPr lang="en-US"/>
          </a:p>
        </p:txBody>
      </p:sp>
      <p:pic>
        <p:nvPicPr>
          <p:cNvPr id="7" name="Picture 6" descr="blend3.jpg"/>
          <p:cNvPicPr>
            <a:picLocks noChangeAspect="1"/>
          </p:cNvPicPr>
          <p:nvPr userDrawn="1"/>
        </p:nvPicPr>
        <p:blipFill>
          <a:blip r:embed="rId5"/>
          <a:stretch>
            <a:fillRect/>
          </a:stretch>
        </p:blipFill>
        <p:spPr>
          <a:xfrm>
            <a:off x="1" y="373855"/>
            <a:ext cx="1710267" cy="6484145"/>
          </a:xfrm>
          <a:prstGeom prst="rect">
            <a:avLst/>
          </a:prstGeom>
        </p:spPr>
      </p:pic>
      <p:pic>
        <p:nvPicPr>
          <p:cNvPr id="8" name="Picture 7" descr="matt-template2.jpg"/>
          <p:cNvPicPr>
            <a:picLocks noChangeAspect="1"/>
          </p:cNvPicPr>
          <p:nvPr userDrawn="1"/>
        </p:nvPicPr>
        <p:blipFill>
          <a:blip r:embed="rId6"/>
          <a:stretch>
            <a:fillRect/>
          </a:stretch>
        </p:blipFill>
        <p:spPr>
          <a:xfrm>
            <a:off x="-6350" y="0"/>
            <a:ext cx="9150350" cy="804904"/>
          </a:xfrm>
          <a:prstGeom prst="rect">
            <a:avLst/>
          </a:prstGeom>
        </p:spPr>
      </p:pic>
      <p:sp>
        <p:nvSpPr>
          <p:cNvPr id="10" name="Rectangle 71"/>
          <p:cNvSpPr txBox="1">
            <a:spLocks noChangeArrowheads="1"/>
          </p:cNvSpPr>
          <p:nvPr userDrawn="1">
            <p:custDataLst>
              <p:tags r:id="rId1"/>
            </p:custDataLst>
          </p:nvPr>
        </p:nvSpPr>
        <p:spPr>
          <a:xfrm>
            <a:off x="1909765" y="101600"/>
            <a:ext cx="3683038" cy="369888"/>
          </a:xfrm>
          <a:prstGeom prst="rect">
            <a:avLst/>
          </a:prstGeom>
        </p:spPr>
        <p:txBody>
          <a:bodyPr vert="horz" lIns="91430" tIns="45716" rIns="91430"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700" dirty="0" smtClean="0">
                <a:solidFill>
                  <a:srgbClr val="FF6600"/>
                </a:solidFill>
                <a:latin typeface="Myriad Web Pro"/>
                <a:ea typeface="ＭＳ Ｐゴシック" charset="0"/>
                <a:cs typeface="Myriad Web Pro"/>
              </a:rPr>
              <a:t>PROPOSAL &amp; AWARDS </a:t>
            </a:r>
            <a:r>
              <a:rPr lang="en-US" sz="1700" dirty="0" smtClean="0">
                <a:solidFill>
                  <a:schemeClr val="bg1"/>
                </a:solidFill>
                <a:latin typeface="Myriad Web Pro"/>
                <a:ea typeface="ＭＳ Ｐゴシック" charset="0"/>
                <a:cs typeface="Myriad Web Pro"/>
              </a:rPr>
              <a:t>TRAINING</a:t>
            </a:r>
            <a:endParaRPr lang="en-US" sz="1700" dirty="0">
              <a:solidFill>
                <a:srgbClr val="FF6600"/>
              </a:solidFill>
              <a:latin typeface="Myriad Web Pro"/>
              <a:ea typeface="ＭＳ Ｐゴシック" charset="0"/>
              <a:cs typeface="Myriad Web Pro"/>
            </a:endParaRPr>
          </a:p>
        </p:txBody>
      </p:sp>
      <p:sp>
        <p:nvSpPr>
          <p:cNvPr id="11" name="Rectangle 71"/>
          <p:cNvSpPr txBox="1">
            <a:spLocks noChangeArrowheads="1"/>
          </p:cNvSpPr>
          <p:nvPr userDrawn="1">
            <p:custDataLst>
              <p:tags r:id="rId2"/>
            </p:custDataLst>
          </p:nvPr>
        </p:nvSpPr>
        <p:spPr>
          <a:xfrm>
            <a:off x="3421064" y="3163887"/>
            <a:ext cx="5380037" cy="369888"/>
          </a:xfrm>
          <a:prstGeom prst="rect">
            <a:avLst/>
          </a:prstGeom>
        </p:spPr>
        <p:txBody>
          <a:bodyPr vert="horz" lIns="91430" tIns="45716" rIns="91430"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Arial" charset="0"/>
              <a:ea typeface="ＭＳ Ｐゴシック" charset="0"/>
              <a:cs typeface="ＭＳ Ｐゴシック" charset="0"/>
            </a:endParaRPr>
          </a:p>
        </p:txBody>
      </p:sp>
      <p:sp>
        <p:nvSpPr>
          <p:cNvPr id="13" name="McK Disclaimer"/>
          <p:cNvSpPr>
            <a:spLocks noChangeArrowheads="1"/>
          </p:cNvSpPr>
          <p:nvPr userDrawn="1">
            <p:custDataLst>
              <p:tags r:id="rId3"/>
            </p:custDataLst>
          </p:nvPr>
        </p:nvSpPr>
        <p:spPr bwMode="auto">
          <a:xfrm>
            <a:off x="4565650" y="5679917"/>
            <a:ext cx="4321175" cy="24622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0" tIns="0" rIns="0" bIns="0" anchor="b">
            <a:spAutoFit/>
          </a:bodyPr>
          <a:lstStyle/>
          <a:p>
            <a:pPr algn="r" defTabSz="787317" eaLnBrk="0" hangingPunct="0"/>
            <a:r>
              <a:rPr lang="en-US" sz="800" dirty="0">
                <a:latin typeface="Arial"/>
                <a:cs typeface="Arial"/>
              </a:rPr>
              <a:t>CONFIDENTIAL AND PROPRIETARY</a:t>
            </a:r>
          </a:p>
          <a:p>
            <a:pPr algn="r" defTabSz="787317" eaLnBrk="0" hangingPunct="0"/>
            <a:r>
              <a:rPr lang="en-US" sz="800" dirty="0">
                <a:latin typeface="Arial"/>
                <a:cs typeface="Arial"/>
              </a:rPr>
              <a:t>Any use of this material without specific permission of UCAR-NCAR is strictly prohibited</a:t>
            </a:r>
          </a:p>
        </p:txBody>
      </p:sp>
      <p:cxnSp>
        <p:nvCxnSpPr>
          <p:cNvPr id="14" name="Straight Connector 13"/>
          <p:cNvCxnSpPr/>
          <p:nvPr userDrawn="1"/>
        </p:nvCxnSpPr>
        <p:spPr>
          <a:xfrm>
            <a:off x="1" y="804110"/>
            <a:ext cx="9137650" cy="1588"/>
          </a:xfrm>
          <a:prstGeom prst="line">
            <a:avLst/>
          </a:prstGeom>
          <a:ln w="12700" cap="flat" cmpd="sng" algn="ctr">
            <a:solidFill>
              <a:srgbClr val="CC33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6" name="Picture 3" descr="ucar-logo-lg.jpg"/>
          <p:cNvPicPr>
            <a:picLocks noChangeAspect="1"/>
          </p:cNvPicPr>
          <p:nvPr userDrawn="1"/>
        </p:nvPicPr>
        <p:blipFill>
          <a:blip r:embed="rId7">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953155" y="6413981"/>
            <a:ext cx="1082145" cy="2860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7" name="Picture 16" descr="ncar-logo-med.jpg"/>
          <p:cNvPicPr>
            <a:picLocks noChangeAspect="1"/>
          </p:cNvPicPr>
          <p:nvPr userDrawn="1"/>
        </p:nvPicPr>
        <p:blipFill>
          <a:blip r:embed="rId8"/>
          <a:stretch>
            <a:fillRect/>
          </a:stretch>
        </p:blipFill>
        <p:spPr>
          <a:xfrm>
            <a:off x="7579255" y="6346889"/>
            <a:ext cx="1307570" cy="369856"/>
          </a:xfrm>
          <a:prstGeom prst="rect">
            <a:avLst/>
          </a:prstGeom>
        </p:spPr>
      </p:pic>
      <p:pic>
        <p:nvPicPr>
          <p:cNvPr id="18" name="Picture 17" descr="NSF_Transparent.psd"/>
          <p:cNvPicPr>
            <a:picLocks noChangeAspect="1"/>
          </p:cNvPicPr>
          <p:nvPr userDrawn="1"/>
        </p:nvPicPr>
        <p:blipFill>
          <a:blip r:embed="rId9"/>
          <a:stretch>
            <a:fillRect/>
          </a:stretch>
        </p:blipFill>
        <p:spPr>
          <a:xfrm>
            <a:off x="5033298" y="6236115"/>
            <a:ext cx="559504" cy="5700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CEF80E-DD27-46A9-8D52-B1B89BAC6FBC}" type="datetime3">
              <a:rPr lang="en-US">
                <a:solidFill>
                  <a:srgbClr val="000000"/>
                </a:solidFill>
              </a:rPr>
              <a:pPr>
                <a:defRPr/>
              </a:pPr>
              <a:t>26 October 2012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B04431-96E8-4FBD-93DF-B088BE94A68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Clr>
                <a:srgbClr val="5F5F5F"/>
              </a:buClr>
              <a:buFont typeface="Wingdings" pitchFamily="2" charset="2"/>
              <a:buChar char="§"/>
              <a:defRPr>
                <a:solidFill>
                  <a:srgbClr val="5F5F5F"/>
                </a:solidFill>
              </a:defRPr>
            </a:lvl1pPr>
            <a:lvl2pPr marL="914400" indent="-457200">
              <a:buClr>
                <a:srgbClr val="5F5F5F"/>
              </a:buClr>
              <a:buFont typeface="Courier New" pitchFamily="49" charset="0"/>
              <a:buChar char="o"/>
              <a:defRPr>
                <a:solidFill>
                  <a:srgbClr val="5F5F5F"/>
                </a:solidFill>
              </a:defRPr>
            </a:lvl2pPr>
            <a:lvl3pPr marL="1371600" indent="-457200">
              <a:buClr>
                <a:srgbClr val="5F5F5F"/>
              </a:buClr>
              <a:buFont typeface="Arial" pitchFamily="34" charset="0"/>
              <a:buChar char="•"/>
              <a:defRPr>
                <a:solidFill>
                  <a:srgbClr val="5F5F5F"/>
                </a:solidFill>
              </a:defRPr>
            </a:lvl3pPr>
            <a:lvl4pPr marL="1828800" indent="-365760">
              <a:buClr>
                <a:srgbClr val="5F5F5F"/>
              </a:buClr>
              <a:buFont typeface="Calibri" pitchFamily="34" charset="0"/>
              <a:buChar char="–"/>
              <a:defRPr>
                <a:solidFill>
                  <a:srgbClr val="5F5F5F"/>
                </a:solidFill>
              </a:defRPr>
            </a:lvl4pPr>
            <a:lvl5pPr>
              <a:buClr>
                <a:srgbClr val="5F5F5F"/>
              </a:buClr>
              <a:buFont typeface="Wingdings" pitchFamily="2" charset="2"/>
              <a:buChar char="§"/>
              <a:defRPr>
                <a:solidFill>
                  <a:srgbClr val="5F5F5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DAD0F-7113-48C8-B55D-3B032595DD38}"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8CFB4-ADC6-46E0-8499-CDD28AFAE4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AC168-D2D6-4445-9350-9622DCD5057B}"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50752-8779-FE4B-9D76-5537CABF45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5688" y="274638"/>
            <a:ext cx="6826955"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75688" y="1600201"/>
            <a:ext cx="6826955" cy="42793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AC168-D2D6-4445-9350-9622DCD5057B}" type="datetimeFigureOut">
              <a:rPr lang="en-US" smtClean="0"/>
              <a:pPr/>
              <a:t>10/26/2012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50752-8779-FE4B-9D76-5537CABF4526}" type="slidenum">
              <a:rPr lang="en-US" smtClean="0"/>
              <a:pPr/>
              <a:t>‹#›</a:t>
            </a:fld>
            <a:endParaRPr lang="en-US"/>
          </a:p>
        </p:txBody>
      </p:sp>
      <p:pic>
        <p:nvPicPr>
          <p:cNvPr id="9" name="Picture 8" descr="blend3.jpg"/>
          <p:cNvPicPr>
            <a:picLocks noChangeAspect="1"/>
          </p:cNvPicPr>
          <p:nvPr userDrawn="1"/>
        </p:nvPicPr>
        <p:blipFill>
          <a:blip r:embed="rId15"/>
          <a:stretch>
            <a:fillRect/>
          </a:stretch>
        </p:blipFill>
        <p:spPr>
          <a:xfrm>
            <a:off x="1" y="0"/>
            <a:ext cx="1710267" cy="6858000"/>
          </a:xfrm>
          <a:prstGeom prst="rect">
            <a:avLst/>
          </a:prstGeom>
        </p:spPr>
      </p:pic>
      <p:pic>
        <p:nvPicPr>
          <p:cNvPr id="10" name="Picture 9" descr="matt-template2.jpg"/>
          <p:cNvPicPr>
            <a:picLocks noChangeAspect="1"/>
          </p:cNvPicPr>
          <p:nvPr userDrawn="1"/>
        </p:nvPicPr>
        <p:blipFill>
          <a:blip r:embed="rId16">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93" y="6067201"/>
            <a:ext cx="9144194" cy="80537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2" name="Slide Number Placeholder 3"/>
          <p:cNvSpPr txBox="1">
            <a:spLocks/>
          </p:cNvSpPr>
          <p:nvPr userDrawn="1"/>
        </p:nvSpPr>
        <p:spPr>
          <a:xfrm>
            <a:off x="8730134" y="6356351"/>
            <a:ext cx="2133600" cy="365125"/>
          </a:xfrm>
          <a:prstGeom prst="rect">
            <a:avLst/>
          </a:prstGeom>
        </p:spPr>
        <p:txBody>
          <a:bodyPr lIns="91430" tIns="45716" rIns="91430" bIns="45716"/>
          <a:lstStyle/>
          <a:p>
            <a:pPr marL="0" marR="0" lvl="0" indent="0" algn="l" defTabSz="457200" rtl="0" eaLnBrk="1" fontAlgn="auto" latinLnBrk="0" hangingPunct="1">
              <a:lnSpc>
                <a:spcPct val="100000"/>
              </a:lnSpc>
              <a:spcBef>
                <a:spcPts val="0"/>
              </a:spcBef>
              <a:spcAft>
                <a:spcPts val="0"/>
              </a:spcAft>
              <a:buClrTx/>
              <a:buSzTx/>
              <a:buFontTx/>
              <a:buNone/>
              <a:tabLst/>
              <a:defRPr/>
            </a:pPr>
            <a:fld id="{544B26A4-FAD3-4232-B357-6BFA4166104D}"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Rectangle 71"/>
          <p:cNvSpPr txBox="1">
            <a:spLocks noChangeArrowheads="1"/>
          </p:cNvSpPr>
          <p:nvPr userDrawn="1">
            <p:custDataLst>
              <p:tags r:id="rId14"/>
            </p:custDataLst>
          </p:nvPr>
        </p:nvSpPr>
        <p:spPr>
          <a:xfrm>
            <a:off x="1892488" y="6164970"/>
            <a:ext cx="8618537" cy="369888"/>
          </a:xfrm>
          <a:prstGeom prst="rect">
            <a:avLst/>
          </a:prstGeom>
        </p:spPr>
        <p:txBody>
          <a:bodyPr vert="horz" lIns="91430" tIns="45716" rIns="91430" bIns="4571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700" dirty="0" smtClean="0">
                <a:solidFill>
                  <a:srgbClr val="FF6600"/>
                </a:solidFill>
                <a:latin typeface="Myriad Web Pro"/>
                <a:ea typeface="ＭＳ Ｐゴシック" charset="0"/>
                <a:cs typeface="Myriad Web Pro"/>
              </a:rPr>
              <a:t>PROPOSAL</a:t>
            </a:r>
            <a:r>
              <a:rPr lang="en-US" sz="1700" baseline="0" dirty="0" smtClean="0">
                <a:solidFill>
                  <a:srgbClr val="FF6600"/>
                </a:solidFill>
                <a:latin typeface="Myriad Web Pro"/>
                <a:ea typeface="ＭＳ Ｐゴシック" charset="0"/>
                <a:cs typeface="Myriad Web Pro"/>
              </a:rPr>
              <a:t> &amp; AWARDS </a:t>
            </a:r>
            <a:r>
              <a:rPr lang="en-US" sz="1700" dirty="0" smtClean="0">
                <a:solidFill>
                  <a:schemeClr val="bg1"/>
                </a:solidFill>
                <a:latin typeface="Myriad Web Pro"/>
                <a:ea typeface="ＭＳ Ｐゴシック" charset="0"/>
                <a:cs typeface="Myriad Web Pro"/>
              </a:rPr>
              <a:t>TRAINING</a:t>
            </a:r>
            <a:endParaRPr lang="en-US" sz="1700" dirty="0">
              <a:solidFill>
                <a:srgbClr val="FF6600"/>
              </a:solidFill>
              <a:latin typeface="Myriad Web Pro"/>
              <a:ea typeface="ＭＳ Ｐゴシック" charset="0"/>
              <a:cs typeface="Myriad Web Pro"/>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200" kern="1200">
          <a:solidFill>
            <a:schemeClr val="accent5">
              <a:lumMod val="75000"/>
            </a:schemeClr>
          </a:solidFill>
          <a:latin typeface="Arial" pitchFamily="34" charset="0"/>
          <a:ea typeface="+mj-ea"/>
          <a:cs typeface="Arial" pitchFamily="34" charset="0"/>
        </a:defRPr>
      </a:lvl1pPr>
    </p:titleStyle>
    <p:bodyStyle>
      <a:lvl1pPr marL="514350" indent="-514350" algn="l" defTabSz="457200" rtl="0" eaLnBrk="1" latinLnBrk="0" hangingPunct="1">
        <a:spcBef>
          <a:spcPct val="20000"/>
        </a:spcBef>
        <a:buClr>
          <a:srgbClr val="5F5F5F"/>
        </a:buClr>
        <a:buFont typeface="Wingdings" pitchFamily="2" charset="2"/>
        <a:buChar char="§"/>
        <a:defRPr sz="2400" b="1" kern="1200">
          <a:solidFill>
            <a:srgbClr val="5F5F5F"/>
          </a:solidFill>
          <a:latin typeface="+mn-lt"/>
          <a:ea typeface="+mn-ea"/>
          <a:cs typeface="Arial" pitchFamily="34" charset="0"/>
        </a:defRPr>
      </a:lvl1pPr>
      <a:lvl2pPr marL="971550" indent="-514350" algn="l" defTabSz="457200" rtl="0" eaLnBrk="1" latinLnBrk="0" hangingPunct="1">
        <a:spcBef>
          <a:spcPct val="20000"/>
        </a:spcBef>
        <a:buClr>
          <a:srgbClr val="5F5F5F"/>
        </a:buClr>
        <a:buFont typeface="Courier New" pitchFamily="49" charset="0"/>
        <a:buChar char="o"/>
        <a:defRPr sz="2000" b="1" kern="1200">
          <a:solidFill>
            <a:srgbClr val="5F5F5F"/>
          </a:solidFill>
          <a:latin typeface="+mn-lt"/>
          <a:ea typeface="+mn-ea"/>
          <a:cs typeface="Arial" pitchFamily="34" charset="0"/>
        </a:defRPr>
      </a:lvl2pPr>
      <a:lvl3pPr marL="1314450" indent="-400050" algn="l" defTabSz="457200" rtl="0" eaLnBrk="1" latinLnBrk="0" hangingPunct="1">
        <a:spcBef>
          <a:spcPct val="20000"/>
        </a:spcBef>
        <a:buClr>
          <a:srgbClr val="5F5F5F"/>
        </a:buClr>
        <a:buFont typeface="Arial" pitchFamily="34" charset="0"/>
        <a:buChar char="•"/>
        <a:defRPr sz="1800" b="1" kern="1200">
          <a:solidFill>
            <a:srgbClr val="5F5F5F"/>
          </a:solidFill>
          <a:latin typeface="+mn-lt"/>
          <a:ea typeface="+mn-ea"/>
          <a:cs typeface="Arial" pitchFamily="34" charset="0"/>
        </a:defRPr>
      </a:lvl3pPr>
      <a:lvl4pPr marL="1771650" indent="-400050" algn="l" defTabSz="457200" rtl="0" eaLnBrk="1" latinLnBrk="0" hangingPunct="1">
        <a:spcBef>
          <a:spcPct val="20000"/>
        </a:spcBef>
        <a:buClr>
          <a:srgbClr val="5F5F5F"/>
        </a:buClr>
        <a:buFont typeface="Calibri" pitchFamily="34" charset="0"/>
        <a:buChar char="–"/>
        <a:defRPr sz="1600" b="1" kern="1200">
          <a:solidFill>
            <a:srgbClr val="5F5F5F"/>
          </a:solidFill>
          <a:latin typeface="+mn-lt"/>
          <a:ea typeface="+mn-ea"/>
          <a:cs typeface="Arial" pitchFamily="34" charset="0"/>
        </a:defRPr>
      </a:lvl4pPr>
      <a:lvl5pPr marL="2228850" indent="-400050" algn="l" defTabSz="457200" rtl="0" eaLnBrk="1" latinLnBrk="0" hangingPunct="1">
        <a:spcBef>
          <a:spcPct val="20000"/>
        </a:spcBef>
        <a:buClr>
          <a:srgbClr val="5F5F5F"/>
        </a:buClr>
        <a:buFont typeface="Wingdings" pitchFamily="2" charset="2"/>
        <a:buChar char="§"/>
        <a:defRPr sz="1600" b="1" kern="1200">
          <a:solidFill>
            <a:srgbClr val="5F5F5F"/>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DAD0F-7113-48C8-B55D-3B032595DD38}" type="datetimeFigureOut">
              <a:rPr lang="en-US" smtClean="0"/>
              <a:pPr/>
              <a:t>10/26/2012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8CFB4-ADC6-46E0-8499-CDD28AFAE4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ncarprop@ucar.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fin.ucar.edu/export/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in.ucar.edu/polpro/section6/6-9.html" TargetMode="External"/><Relationship Id="rId2" Type="http://schemas.openxmlformats.org/officeDocument/2006/relationships/hyperlink" Target="http://www.fin.ucar.edu/polpro/section5/5-8.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fin.ucar.edu/polpro/section2/2-3.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in.ucar.edu/contracts/contracts/guideline/cp_fguide.html" TargetMode="External"/><Relationship Id="rId2" Type="http://schemas.openxmlformats.org/officeDocument/2006/relationships/hyperlink" Target="http://www.fin.ucar.edu/contracts/contracts/guideline/internal/POvsCheckReq.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whitehouse.gov/omb/circulars_index-edu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harvester.census.gov/sac/"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fin.ucar.edu/polpro/section6/6-2.html" TargetMode="External"/><Relationship Id="rId2" Type="http://schemas.openxmlformats.org/officeDocument/2006/relationships/hyperlink" Target="http://www.fin.ucar.edu/polpro/section2/2-1.html" TargetMode="External"/><Relationship Id="rId1" Type="http://schemas.openxmlformats.org/officeDocument/2006/relationships/slideLayout" Target="../slideLayouts/slideLayout2.xml"/><Relationship Id="rId4" Type="http://schemas.openxmlformats.org/officeDocument/2006/relationships/hyperlink" Target="http://www.fin.ucar.edu/polpro/section3/3-6.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3948" y="1773141"/>
            <a:ext cx="4118774" cy="1827309"/>
          </a:xfrm>
        </p:spPr>
        <p:txBody>
          <a:bodyPr/>
          <a:lstStyle/>
          <a:p>
            <a:r>
              <a:rPr lang="en-US" dirty="0" smtClean="0"/>
              <a:t>Proposal and Award (</a:t>
            </a:r>
            <a:r>
              <a:rPr lang="en-US" dirty="0" err="1" smtClean="0"/>
              <a:t>PandA</a:t>
            </a:r>
            <a:r>
              <a:rPr lang="en-US" dirty="0" smtClean="0"/>
              <a:t>) Training</a:t>
            </a:r>
            <a:endParaRPr lang="en-US" dirty="0"/>
          </a:p>
        </p:txBody>
      </p:sp>
      <p:sp>
        <p:nvSpPr>
          <p:cNvPr id="3" name="Subtitle 2"/>
          <p:cNvSpPr>
            <a:spLocks noGrp="1"/>
          </p:cNvSpPr>
          <p:nvPr>
            <p:ph type="subTitle" idx="1"/>
          </p:nvPr>
        </p:nvSpPr>
        <p:spPr/>
        <p:txBody>
          <a:bodyPr/>
          <a:lstStyle/>
          <a:p>
            <a:endParaRPr lang="en-US" dirty="0"/>
          </a:p>
        </p:txBody>
      </p:sp>
      <p:pic>
        <p:nvPicPr>
          <p:cNvPr id="4" name="Content Placeholder 4" descr="panda-on-slide.jpg"/>
          <p:cNvPicPr>
            <a:picLocks noChangeAspect="1"/>
          </p:cNvPicPr>
          <p:nvPr/>
        </p:nvPicPr>
        <p:blipFill>
          <a:blip r:embed="rId2"/>
          <a:stretch>
            <a:fillRect/>
          </a:stretch>
        </p:blipFill>
        <p:spPr>
          <a:xfrm>
            <a:off x="500502" y="1417638"/>
            <a:ext cx="3549775" cy="452596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1708" y="123568"/>
            <a:ext cx="7346092" cy="873210"/>
          </a:xfrm>
        </p:spPr>
        <p:txBody>
          <a:bodyPr>
            <a:noAutofit/>
          </a:bodyPr>
          <a:lstStyle/>
          <a:p>
            <a:pPr algn="ctr"/>
            <a:r>
              <a:rPr lang="en-US" sz="4000" dirty="0" smtClean="0">
                <a:solidFill>
                  <a:schemeClr val="accent1">
                    <a:lumMod val="75000"/>
                  </a:schemeClr>
                </a:solidFill>
                <a:latin typeface="Calibri" pitchFamily="34" charset="0"/>
              </a:rPr>
              <a:t>NSF Cooperative Agreement Requirements</a:t>
            </a:r>
            <a:endParaRPr lang="en-US" sz="4000" dirty="0">
              <a:solidFill>
                <a:schemeClr val="accent1">
                  <a:lumMod val="75000"/>
                </a:schemeClr>
              </a:solidFill>
              <a:latin typeface="Calibri" pitchFamily="34" charset="0"/>
            </a:endParaRPr>
          </a:p>
        </p:txBody>
      </p:sp>
      <p:sp>
        <p:nvSpPr>
          <p:cNvPr id="2" name="Content Placeholder 1"/>
          <p:cNvSpPr>
            <a:spLocks noGrp="1"/>
          </p:cNvSpPr>
          <p:nvPr>
            <p:ph idx="1"/>
          </p:nvPr>
        </p:nvSpPr>
        <p:spPr>
          <a:xfrm>
            <a:off x="1721708" y="1235676"/>
            <a:ext cx="7346092" cy="3929448"/>
          </a:xfrm>
        </p:spPr>
        <p:txBody>
          <a:bodyPr>
            <a:normAutofit fontScale="85000" lnSpcReduction="10000"/>
          </a:bodyPr>
          <a:lstStyle/>
          <a:p>
            <a:r>
              <a:rPr lang="en-US" sz="2500" dirty="0" smtClean="0">
                <a:latin typeface="Calibri" pitchFamily="34" charset="0"/>
              </a:rPr>
              <a:t>NCAR PIs required to respond to a series of questions:</a:t>
            </a:r>
          </a:p>
          <a:p>
            <a:pPr lvl="1"/>
            <a:r>
              <a:rPr lang="en-US" sz="2100" dirty="0" smtClean="0">
                <a:latin typeface="Calibri" pitchFamily="34" charset="0"/>
              </a:rPr>
              <a:t>PACUR Criteria</a:t>
            </a:r>
          </a:p>
          <a:p>
            <a:pPr lvl="2"/>
            <a:r>
              <a:rPr lang="en-US" sz="1700" dirty="0" smtClean="0">
                <a:latin typeface="Calibri" pitchFamily="34" charset="0"/>
              </a:rPr>
              <a:t>Explain how proposal is relevant to mission of NCAR</a:t>
            </a:r>
          </a:p>
          <a:p>
            <a:pPr lvl="2"/>
            <a:r>
              <a:rPr lang="en-US" sz="1700" dirty="0" smtClean="0">
                <a:latin typeface="Calibri" pitchFamily="34" charset="0"/>
              </a:rPr>
              <a:t>Identify facilities to be used and any unfair advantage</a:t>
            </a:r>
          </a:p>
          <a:p>
            <a:pPr lvl="2"/>
            <a:r>
              <a:rPr lang="en-US" sz="1700" dirty="0" smtClean="0">
                <a:latin typeface="Calibri" pitchFamily="34" charset="0"/>
              </a:rPr>
              <a:t>Explain how proposal is collaborative w/ university or supportive of university community</a:t>
            </a:r>
          </a:p>
          <a:p>
            <a:pPr lvl="2"/>
            <a:r>
              <a:rPr lang="en-US" sz="1700" dirty="0" smtClean="0">
                <a:latin typeface="Calibri" pitchFamily="34" charset="0"/>
              </a:rPr>
              <a:t>Justify use of co-sponsorship (leveraging NSF base funding)</a:t>
            </a:r>
          </a:p>
          <a:p>
            <a:pPr lvl="1"/>
            <a:r>
              <a:rPr lang="en-US" sz="2100" dirty="0" smtClean="0">
                <a:latin typeface="Calibri" pitchFamily="34" charset="0"/>
              </a:rPr>
              <a:t>Additional NSF Criteria</a:t>
            </a:r>
          </a:p>
          <a:p>
            <a:pPr lvl="2"/>
            <a:r>
              <a:rPr lang="en-US" sz="1700" dirty="0" smtClean="0">
                <a:latin typeface="Calibri" pitchFamily="34" charset="0"/>
              </a:rPr>
              <a:t>Reasons for seeking outside funding</a:t>
            </a:r>
          </a:p>
          <a:p>
            <a:pPr lvl="2"/>
            <a:r>
              <a:rPr lang="en-US" sz="1700" dirty="0" smtClean="0">
                <a:latin typeface="Calibri" pitchFamily="34" charset="0"/>
              </a:rPr>
              <a:t>Impact of project on NSF base program</a:t>
            </a:r>
          </a:p>
          <a:p>
            <a:pPr lvl="2"/>
            <a:r>
              <a:rPr lang="en-US" sz="1700" dirty="0" smtClean="0">
                <a:latin typeface="Calibri" pitchFamily="34" charset="0"/>
              </a:rPr>
              <a:t>Explanation for no university collaboration (community support proposals)</a:t>
            </a:r>
          </a:p>
          <a:p>
            <a:pPr lvl="1"/>
            <a:r>
              <a:rPr lang="en-US" sz="2100" dirty="0" smtClean="0">
                <a:latin typeface="Calibri" pitchFamily="34" charset="0"/>
              </a:rPr>
              <a:t>PACUR and NSF responses required for all proposals requesting funding</a:t>
            </a:r>
          </a:p>
          <a:p>
            <a:pPr lvl="2"/>
            <a:r>
              <a:rPr lang="en-US" sz="1700" dirty="0" smtClean="0">
                <a:latin typeface="Calibri" pitchFamily="34" charset="0"/>
              </a:rPr>
              <a:t>Proposals Greater than $100k</a:t>
            </a:r>
          </a:p>
          <a:p>
            <a:pPr lvl="2"/>
            <a:r>
              <a:rPr lang="en-US" sz="1700" dirty="0" smtClean="0">
                <a:latin typeface="Calibri" pitchFamily="34" charset="0"/>
              </a:rPr>
              <a:t>Proposals $100k or Less</a:t>
            </a:r>
          </a:p>
        </p:txBody>
      </p:sp>
      <p:sp>
        <p:nvSpPr>
          <p:cNvPr id="4" name="Double Wave 3"/>
          <p:cNvSpPr/>
          <p:nvPr/>
        </p:nvSpPr>
        <p:spPr>
          <a:xfrm>
            <a:off x="1820562" y="5041557"/>
            <a:ext cx="7247238" cy="926758"/>
          </a:xfrm>
          <a:prstGeom prst="doubleWave">
            <a:avLst>
              <a:gd name="adj1" fmla="val 6250"/>
              <a:gd name="adj2" fmla="val -436"/>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smtClean="0"/>
              <a:t>What about MOUs and Unfunded Collaborations?</a:t>
            </a:r>
          </a:p>
          <a:p>
            <a:pPr algn="ctr"/>
            <a:r>
              <a:rPr lang="en-US" sz="1600" dirty="0" smtClean="0">
                <a:solidFill>
                  <a:schemeClr val="tx1"/>
                </a:solidFill>
              </a:rPr>
              <a:t>Required to collect/track key information, yet PACUR &amp; NSF criteria not required.</a:t>
            </a:r>
            <a:endParaRPr lang="en-US" sz="1600" dirty="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1708" y="152400"/>
            <a:ext cx="7422292" cy="990600"/>
          </a:xfrm>
        </p:spPr>
        <p:txBody>
          <a:bodyPr>
            <a:normAutofit fontScale="90000"/>
          </a:bodyPr>
          <a:lstStyle/>
          <a:p>
            <a:pPr algn="ctr"/>
            <a:r>
              <a:rPr lang="en-US" sz="4400" dirty="0" smtClean="0">
                <a:solidFill>
                  <a:schemeClr val="accent1">
                    <a:lumMod val="75000"/>
                  </a:schemeClr>
                </a:solidFill>
                <a:latin typeface="Calibri" pitchFamily="34" charset="0"/>
              </a:rPr>
              <a:t>PACUR Requirements</a:t>
            </a:r>
            <a:r>
              <a:rPr lang="en-US" sz="4400" dirty="0" smtClean="0">
                <a:solidFill>
                  <a:schemeClr val="accent1"/>
                </a:solidFill>
                <a:latin typeface="Calibri" pitchFamily="34" charset="0"/>
              </a:rPr>
              <a:t/>
            </a:r>
            <a:br>
              <a:rPr lang="en-US" sz="4400" dirty="0" smtClean="0">
                <a:solidFill>
                  <a:schemeClr val="accent1"/>
                </a:solidFill>
                <a:latin typeface="Calibri" pitchFamily="34" charset="0"/>
              </a:rPr>
            </a:br>
            <a:r>
              <a:rPr lang="en-US" sz="2700" dirty="0" smtClean="0">
                <a:solidFill>
                  <a:schemeClr val="accent6">
                    <a:lumMod val="75000"/>
                  </a:schemeClr>
                </a:solidFill>
                <a:latin typeface="Calibri" pitchFamily="34" charset="0"/>
              </a:rPr>
              <a:t>President’s Advisory Committee on University Relations</a:t>
            </a:r>
            <a:endParaRPr lang="en-US" sz="2700" dirty="0">
              <a:solidFill>
                <a:schemeClr val="accent6">
                  <a:lumMod val="75000"/>
                </a:schemeClr>
              </a:solidFill>
              <a:latin typeface="Calibri" pitchFamily="34" charset="0"/>
            </a:endParaRPr>
          </a:p>
        </p:txBody>
      </p:sp>
      <p:sp>
        <p:nvSpPr>
          <p:cNvPr id="2" name="Content Placeholder 1"/>
          <p:cNvSpPr>
            <a:spLocks noGrp="1"/>
          </p:cNvSpPr>
          <p:nvPr>
            <p:ph idx="1"/>
          </p:nvPr>
        </p:nvSpPr>
        <p:spPr>
          <a:xfrm>
            <a:off x="1721708" y="1408670"/>
            <a:ext cx="7422292" cy="4670854"/>
          </a:xfrm>
        </p:spPr>
        <p:txBody>
          <a:bodyPr>
            <a:normAutofit fontScale="85000" lnSpcReduction="10000"/>
          </a:bodyPr>
          <a:lstStyle/>
          <a:p>
            <a:pPr lvl="1">
              <a:buNone/>
            </a:pPr>
            <a:r>
              <a:rPr lang="en-US" sz="2700" b="1" dirty="0" smtClean="0">
                <a:latin typeface="Calibri" pitchFamily="34" charset="0"/>
              </a:rPr>
              <a:t>A committee of individuals from UCAR Member Universities      </a:t>
            </a:r>
            <a:endParaRPr lang="en-US" dirty="0" smtClean="0">
              <a:latin typeface="Calibri" pitchFamily="34" charset="0"/>
            </a:endParaRPr>
          </a:p>
          <a:p>
            <a:pPr marL="365760" lvl="2" indent="-256032">
              <a:spcBef>
                <a:spcPts val="400"/>
              </a:spcBef>
              <a:buClr>
                <a:schemeClr val="accent1"/>
              </a:buClr>
              <a:buSzPct val="68000"/>
              <a:buFont typeface="Wingdings 3"/>
              <a:buChar char=""/>
            </a:pPr>
            <a:r>
              <a:rPr lang="en-US" sz="2700" dirty="0" smtClean="0">
                <a:latin typeface="Calibri" pitchFamily="34" charset="0"/>
              </a:rPr>
              <a:t>PACUR performs a review of how well proposals adhere to the agreed criteria</a:t>
            </a:r>
          </a:p>
          <a:p>
            <a:pPr lvl="1"/>
            <a:r>
              <a:rPr lang="en-US" dirty="0" smtClean="0">
                <a:latin typeface="Calibri" pitchFamily="34" charset="0"/>
              </a:rPr>
              <a:t>Review provides assurance that there is no unfair competition</a:t>
            </a:r>
          </a:p>
          <a:p>
            <a:pPr lvl="1"/>
            <a:r>
              <a:rPr lang="en-US" dirty="0" smtClean="0">
                <a:latin typeface="Calibri" pitchFamily="34" charset="0"/>
              </a:rPr>
              <a:t>Mechanism to encourage collaboration between NCAR &amp; universities </a:t>
            </a:r>
          </a:p>
          <a:p>
            <a:pPr lvl="2"/>
            <a:r>
              <a:rPr lang="en-US" dirty="0" smtClean="0">
                <a:latin typeface="Calibri" pitchFamily="34" charset="0"/>
              </a:rPr>
              <a:t>Select a sample of proposals across all NCAR labs &amp; collaboration levels</a:t>
            </a:r>
          </a:p>
          <a:p>
            <a:pPr lvl="2"/>
            <a:r>
              <a:rPr lang="en-US" dirty="0" smtClean="0">
                <a:latin typeface="Calibri" pitchFamily="34" charset="0"/>
              </a:rPr>
              <a:t>NCAR provides responses to criteria, budgets, &amp; collaboration letters</a:t>
            </a:r>
          </a:p>
          <a:p>
            <a:pPr lvl="2"/>
            <a:r>
              <a:rPr lang="en-US" dirty="0" smtClean="0">
                <a:latin typeface="Calibri" pitchFamily="34" charset="0"/>
              </a:rPr>
              <a:t>PACUR writes report summarizing compliance of proposals &amp; recommendations</a:t>
            </a:r>
          </a:p>
          <a:p>
            <a:pPr lvl="2"/>
            <a:r>
              <a:rPr lang="en-US" dirty="0" smtClean="0">
                <a:latin typeface="Calibri" pitchFamily="34" charset="0"/>
              </a:rPr>
              <a:t>NCAR responds to report</a:t>
            </a:r>
          </a:p>
          <a:p>
            <a:pPr lvl="2"/>
            <a:r>
              <a:rPr lang="en-US" dirty="0" smtClean="0">
                <a:latin typeface="Calibri" pitchFamily="34" charset="0"/>
              </a:rPr>
              <a:t>Final report is presented to NSF, UCAR President and University Members</a:t>
            </a:r>
          </a:p>
          <a:p>
            <a:pPr lvl="4"/>
            <a:r>
              <a:rPr lang="en-US" i="1" dirty="0" smtClean="0">
                <a:solidFill>
                  <a:schemeClr val="accent1"/>
                </a:solidFill>
                <a:latin typeface="Calibri" pitchFamily="34" charset="0"/>
              </a:rPr>
              <a:t>NSF reviews report for monitoring purposes</a:t>
            </a:r>
          </a:p>
          <a:p>
            <a:pPr lvl="2">
              <a:buNone/>
            </a:pPr>
            <a:r>
              <a:rPr lang="en-US" sz="1800" b="1" dirty="0" smtClean="0">
                <a:solidFill>
                  <a:schemeClr val="accent2"/>
                </a:solidFill>
                <a:latin typeface="Calibri" pitchFamily="34" charset="0"/>
              </a:rPr>
              <a:t>		</a:t>
            </a:r>
          </a:p>
          <a:p>
            <a:pPr>
              <a:buNone/>
            </a:pPr>
            <a:r>
              <a:rPr lang="en-US" sz="2400" b="1" dirty="0" smtClean="0">
                <a:solidFill>
                  <a:schemeClr val="accent2">
                    <a:lumMod val="75000"/>
                  </a:schemeClr>
                </a:solidFill>
                <a:latin typeface="Calibri" pitchFamily="34" charset="0"/>
              </a:rPr>
              <a:t>       </a:t>
            </a:r>
            <a:r>
              <a:rPr lang="en-US" sz="2100" b="1" dirty="0" smtClean="0">
                <a:solidFill>
                  <a:schemeClr val="accent4">
                    <a:lumMod val="75000"/>
                  </a:schemeClr>
                </a:solidFill>
                <a:latin typeface="Calibri" pitchFamily="34" charset="0"/>
              </a:rPr>
              <a:t>http://www.ucar.edu/governance/committees/urc/subcom.shtml</a:t>
            </a:r>
          </a:p>
          <a:p>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848" y="274638"/>
            <a:ext cx="7348152" cy="792162"/>
          </a:xfrm>
        </p:spPr>
        <p:txBody>
          <a:bodyPr>
            <a:noAutofit/>
          </a:bodyPr>
          <a:lstStyle/>
          <a:p>
            <a:pPr algn="ctr"/>
            <a:r>
              <a:rPr lang="en-US" sz="4000" dirty="0" smtClean="0">
                <a:solidFill>
                  <a:schemeClr val="accent1">
                    <a:lumMod val="75000"/>
                  </a:schemeClr>
                </a:solidFill>
                <a:latin typeface="+mn-lt"/>
              </a:rPr>
              <a:t>UCAR Funding Proposal Policy</a:t>
            </a:r>
            <a:endParaRPr lang="en-US" sz="4000" dirty="0">
              <a:solidFill>
                <a:schemeClr val="accent1">
                  <a:lumMod val="75000"/>
                </a:schemeClr>
              </a:solidFill>
              <a:latin typeface="+mn-lt"/>
            </a:endParaRPr>
          </a:p>
        </p:txBody>
      </p:sp>
      <p:sp>
        <p:nvSpPr>
          <p:cNvPr id="3" name="Content Placeholder 2"/>
          <p:cNvSpPr>
            <a:spLocks noGrp="1"/>
          </p:cNvSpPr>
          <p:nvPr>
            <p:ph idx="1"/>
          </p:nvPr>
        </p:nvSpPr>
        <p:spPr>
          <a:xfrm>
            <a:off x="1795848" y="1219200"/>
            <a:ext cx="7137839" cy="5029200"/>
          </a:xfrm>
        </p:spPr>
        <p:txBody>
          <a:bodyPr>
            <a:normAutofit fontScale="92500" lnSpcReduction="10000"/>
          </a:bodyPr>
          <a:lstStyle/>
          <a:p>
            <a:r>
              <a:rPr lang="en-US" dirty="0" smtClean="0">
                <a:latin typeface="Calibri" pitchFamily="34" charset="0"/>
                <a:cs typeface="Calibri" pitchFamily="34" charset="0"/>
              </a:rPr>
              <a:t>UCAR Policy on Funding Proposals – section 5-6</a:t>
            </a:r>
          </a:p>
          <a:p>
            <a:pPr lvl="1"/>
            <a:r>
              <a:rPr lang="en-US" dirty="0" smtClean="0">
                <a:latin typeface="Calibri" pitchFamily="34" charset="0"/>
                <a:cs typeface="Calibri" pitchFamily="34" charset="0"/>
              </a:rPr>
              <a:t>All proposals for funding from government agencies, universities, private foundations, individuals, industry, and industrial associations are subject to an internal review and approval process before submission.  The proposed activity must be designed to maintain the breadth and quality of UCAR research and facility programs, promote the coherence of the overall UCAR program, foster university collaboration and interaction, and ensure a continuing focus on agreed-upon institutional objectives.  In seeking such funding, UCAR must avoid unfair competition with the university community and industry. </a:t>
            </a:r>
          </a:p>
          <a:p>
            <a:pPr lvl="1">
              <a:buNone/>
            </a:pPr>
            <a:endParaRPr lang="en-US" dirty="0" smtClean="0">
              <a:latin typeface="Calibri" pitchFamily="34" charset="0"/>
              <a:cs typeface="Calibri" pitchFamily="34" charset="0"/>
            </a:endParaRPr>
          </a:p>
          <a:p>
            <a:r>
              <a:rPr lang="en-US" dirty="0" smtClean="0">
                <a:latin typeface="Calibri" pitchFamily="34" charset="0"/>
                <a:cs typeface="Calibri" pitchFamily="34" charset="0"/>
              </a:rPr>
              <a:t>All NCAR proposals require: </a:t>
            </a:r>
          </a:p>
          <a:p>
            <a:pPr lvl="1"/>
            <a:r>
              <a:rPr lang="en-US" dirty="0" smtClean="0">
                <a:latin typeface="Calibri" pitchFamily="34" charset="0"/>
                <a:cs typeface="Calibri" pitchFamily="34" charset="0"/>
              </a:rPr>
              <a:t>Lab Associate Director Approval</a:t>
            </a:r>
          </a:p>
          <a:p>
            <a:pPr lvl="1"/>
            <a:r>
              <a:rPr lang="en-US" dirty="0" smtClean="0">
                <a:latin typeface="Calibri" pitchFamily="34" charset="0"/>
                <a:cs typeface="Calibri" pitchFamily="34" charset="0"/>
              </a:rPr>
              <a:t>NCAR Budget and Planning Office Approval</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896" y="0"/>
            <a:ext cx="7170791" cy="1066800"/>
          </a:xfrm>
        </p:spPr>
        <p:txBody>
          <a:bodyPr>
            <a:normAutofit/>
          </a:bodyPr>
          <a:lstStyle/>
          <a:p>
            <a:pPr algn="ctr"/>
            <a:r>
              <a:rPr lang="en-US" sz="4000" dirty="0" smtClean="0">
                <a:solidFill>
                  <a:schemeClr val="accent1">
                    <a:lumMod val="75000"/>
                  </a:schemeClr>
                </a:solidFill>
                <a:latin typeface="+mn-lt"/>
              </a:rPr>
              <a:t>Sponsor Requirements</a:t>
            </a:r>
            <a:endParaRPr lang="en-US" sz="4000" dirty="0">
              <a:solidFill>
                <a:schemeClr val="accent1">
                  <a:lumMod val="75000"/>
                </a:schemeClr>
              </a:solidFill>
              <a:latin typeface="+mn-lt"/>
            </a:endParaRPr>
          </a:p>
        </p:txBody>
      </p:sp>
      <p:sp>
        <p:nvSpPr>
          <p:cNvPr id="3" name="Content Placeholder 2"/>
          <p:cNvSpPr>
            <a:spLocks noGrp="1"/>
          </p:cNvSpPr>
          <p:nvPr>
            <p:ph idx="1"/>
          </p:nvPr>
        </p:nvSpPr>
        <p:spPr>
          <a:xfrm>
            <a:off x="1762896" y="1066800"/>
            <a:ext cx="7170792" cy="4971535"/>
          </a:xfrm>
        </p:spPr>
        <p:txBody>
          <a:bodyPr>
            <a:normAutofit/>
          </a:bodyPr>
          <a:lstStyle/>
          <a:p>
            <a:r>
              <a:rPr lang="en-US" dirty="0" smtClean="0">
                <a:latin typeface="Calibri" pitchFamily="34" charset="0"/>
                <a:cs typeface="Calibri" pitchFamily="34" charset="0"/>
              </a:rPr>
              <a:t>Proposal requirements and guidance differ by sponsor</a:t>
            </a:r>
          </a:p>
          <a:p>
            <a:pPr lvl="1"/>
            <a:r>
              <a:rPr lang="en-US" dirty="0" smtClean="0">
                <a:latin typeface="Calibri" pitchFamily="34" charset="0"/>
                <a:cs typeface="Calibri" pitchFamily="34" charset="0"/>
              </a:rPr>
              <a:t>From required content to specific margins and font to submission method</a:t>
            </a:r>
          </a:p>
          <a:p>
            <a:r>
              <a:rPr lang="en-US" dirty="0" smtClean="0">
                <a:latin typeface="Calibri" pitchFamily="34" charset="0"/>
                <a:cs typeface="Calibri" pitchFamily="34" charset="0"/>
              </a:rPr>
              <a:t>Individual sponsor announcements also contain unique requirements</a:t>
            </a:r>
          </a:p>
          <a:p>
            <a:pPr lvl="1"/>
            <a:r>
              <a:rPr lang="en-US" dirty="0" smtClean="0">
                <a:latin typeface="Calibri" pitchFamily="34" charset="0"/>
                <a:cs typeface="Calibri" pitchFamily="34" charset="0"/>
              </a:rPr>
              <a:t>Eligibility</a:t>
            </a:r>
          </a:p>
          <a:p>
            <a:pPr lvl="1"/>
            <a:r>
              <a:rPr lang="en-US" dirty="0" smtClean="0">
                <a:latin typeface="Calibri" pitchFamily="34" charset="0"/>
                <a:cs typeface="Calibri" pitchFamily="34" charset="0"/>
              </a:rPr>
              <a:t>Limited Submissions </a:t>
            </a:r>
          </a:p>
          <a:p>
            <a:pPr lvl="2"/>
            <a:r>
              <a:rPr lang="en-US" dirty="0" smtClean="0">
                <a:latin typeface="Calibri" pitchFamily="34" charset="0"/>
                <a:cs typeface="Calibri" pitchFamily="34" charset="0"/>
              </a:rPr>
              <a:t>Must coordinate submissions across UCAR</a:t>
            </a:r>
          </a:p>
          <a:p>
            <a:pPr lvl="1"/>
            <a:r>
              <a:rPr lang="en-US" dirty="0" smtClean="0">
                <a:latin typeface="Calibri" pitchFamily="34" charset="0"/>
                <a:cs typeface="Calibri" pitchFamily="34" charset="0"/>
              </a:rPr>
              <a:t>Budget Restrictions</a:t>
            </a:r>
          </a:p>
          <a:p>
            <a:pPr lvl="2"/>
            <a:r>
              <a:rPr lang="en-US" dirty="0" smtClean="0">
                <a:latin typeface="Calibri" pitchFamily="34" charset="0"/>
                <a:cs typeface="Calibri" pitchFamily="34" charset="0"/>
              </a:rPr>
              <a:t>Limitations on overhead or fee</a:t>
            </a:r>
          </a:p>
          <a:p>
            <a:pPr lvl="3"/>
            <a:r>
              <a:rPr lang="en-US" dirty="0" smtClean="0">
                <a:latin typeface="Calibri" pitchFamily="34" charset="0"/>
                <a:cs typeface="Calibri" pitchFamily="34" charset="0"/>
              </a:rPr>
              <a:t>Requires additional processes such as Cost Sharing, STORM or UCAR Management Fee Waiver</a:t>
            </a:r>
          </a:p>
          <a:p>
            <a:pPr>
              <a:buNone/>
            </a:pP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4658" y="76200"/>
            <a:ext cx="7389341" cy="762000"/>
          </a:xfrm>
        </p:spPr>
        <p:txBody>
          <a:bodyPr>
            <a:noAutofit/>
          </a:bodyPr>
          <a:lstStyle/>
          <a:p>
            <a:pPr algn="ctr"/>
            <a:r>
              <a:rPr lang="en-US" sz="4000" dirty="0" smtClean="0">
                <a:solidFill>
                  <a:schemeClr val="accent1">
                    <a:lumMod val="75000"/>
                  </a:schemeClr>
                </a:solidFill>
                <a:latin typeface="Calibri" pitchFamily="34" charset="0"/>
              </a:rPr>
              <a:t>Requirements for NSF Proposals</a:t>
            </a:r>
            <a:endParaRPr lang="en-US" sz="4000" dirty="0">
              <a:solidFill>
                <a:schemeClr val="accent1">
                  <a:lumMod val="75000"/>
                </a:schemeClr>
              </a:solidFill>
              <a:latin typeface="Calibri" pitchFamily="34" charset="0"/>
            </a:endParaRPr>
          </a:p>
        </p:txBody>
      </p:sp>
      <p:sp>
        <p:nvSpPr>
          <p:cNvPr id="2" name="Content Placeholder 1"/>
          <p:cNvSpPr>
            <a:spLocks noGrp="1"/>
          </p:cNvSpPr>
          <p:nvPr>
            <p:ph idx="1"/>
          </p:nvPr>
        </p:nvSpPr>
        <p:spPr>
          <a:xfrm>
            <a:off x="1754658" y="838200"/>
            <a:ext cx="7389342" cy="5266038"/>
          </a:xfrm>
        </p:spPr>
        <p:txBody>
          <a:bodyPr>
            <a:normAutofit fontScale="85000" lnSpcReduction="10000"/>
          </a:bodyPr>
          <a:lstStyle/>
          <a:p>
            <a:r>
              <a:rPr lang="en-US" dirty="0" smtClean="0">
                <a:latin typeface="Calibri" pitchFamily="34" charset="0"/>
                <a:cs typeface="Calibri" pitchFamily="34" charset="0"/>
              </a:rPr>
              <a:t>NCAR may submit NSF proposals in response to: </a:t>
            </a:r>
          </a:p>
          <a:p>
            <a:pPr lvl="1"/>
            <a:r>
              <a:rPr lang="en-US" dirty="0" smtClean="0">
                <a:latin typeface="Calibri" pitchFamily="34" charset="0"/>
                <a:cs typeface="Calibri" pitchFamily="34" charset="0"/>
              </a:rPr>
              <a:t>Program Solicitations   </a:t>
            </a:r>
            <a:r>
              <a:rPr lang="en-US" b="1" dirty="0" smtClean="0">
                <a:solidFill>
                  <a:schemeClr val="accent3"/>
                </a:solidFill>
                <a:latin typeface="Calibri" pitchFamily="34" charset="0"/>
                <a:cs typeface="Calibri" pitchFamily="34" charset="0"/>
              </a:rPr>
              <a:t>(Solicited)</a:t>
            </a:r>
          </a:p>
          <a:p>
            <a:pPr lvl="1"/>
            <a:r>
              <a:rPr lang="en-US" dirty="0" smtClean="0">
                <a:latin typeface="Calibri" pitchFamily="34" charset="0"/>
                <a:cs typeface="Calibri" pitchFamily="34" charset="0"/>
              </a:rPr>
              <a:t>Program Announcements</a:t>
            </a:r>
            <a:endParaRPr lang="en-US" b="1" dirty="0" smtClean="0">
              <a:solidFill>
                <a:schemeClr val="accent1"/>
              </a:solidFill>
              <a:latin typeface="Calibri" pitchFamily="34" charset="0"/>
              <a:cs typeface="Calibri" pitchFamily="34" charset="0"/>
            </a:endParaRPr>
          </a:p>
          <a:p>
            <a:pPr lvl="1"/>
            <a:r>
              <a:rPr lang="en-US" dirty="0" smtClean="0">
                <a:latin typeface="Calibri" pitchFamily="34" charset="0"/>
                <a:cs typeface="Calibri" pitchFamily="34" charset="0"/>
              </a:rPr>
              <a:t>Program Descriptions </a:t>
            </a:r>
            <a:r>
              <a:rPr lang="en-US" b="1" dirty="0" smtClean="0">
                <a:solidFill>
                  <a:schemeClr val="accent1"/>
                </a:solidFill>
                <a:latin typeface="Calibri" pitchFamily="34" charset="0"/>
                <a:cs typeface="Calibri" pitchFamily="34" charset="0"/>
              </a:rPr>
              <a:t> </a:t>
            </a:r>
          </a:p>
          <a:p>
            <a:pPr lvl="1"/>
            <a:r>
              <a:rPr lang="en-US" dirty="0" smtClean="0">
                <a:latin typeface="Calibri" pitchFamily="34" charset="0"/>
                <a:cs typeface="Calibri" pitchFamily="34" charset="0"/>
              </a:rPr>
              <a:t>Dear Colleague Letters </a:t>
            </a:r>
            <a:r>
              <a:rPr lang="en-US" dirty="0" smtClean="0">
                <a:solidFill>
                  <a:schemeClr val="accent1"/>
                </a:solidFill>
                <a:latin typeface="Calibri" pitchFamily="34" charset="0"/>
                <a:cs typeface="Calibri" pitchFamily="34" charset="0"/>
              </a:rPr>
              <a:t> </a:t>
            </a:r>
          </a:p>
          <a:p>
            <a:pPr lvl="1"/>
            <a:r>
              <a:rPr lang="en-US" dirty="0" smtClean="0">
                <a:latin typeface="Calibri" pitchFamily="34" charset="0"/>
                <a:cs typeface="Calibri" pitchFamily="34" charset="0"/>
              </a:rPr>
              <a:t>Requests from Program Officers </a:t>
            </a:r>
            <a:r>
              <a:rPr lang="en-US" dirty="0" smtClean="0">
                <a:solidFill>
                  <a:schemeClr val="accent1"/>
                </a:solidFill>
                <a:latin typeface="Calibri" pitchFamily="34" charset="0"/>
                <a:cs typeface="Calibri" pitchFamily="34" charset="0"/>
              </a:rPr>
              <a:t> </a:t>
            </a:r>
            <a:endParaRPr lang="en-US" dirty="0" smtClean="0">
              <a:latin typeface="Calibri" pitchFamily="34" charset="0"/>
              <a:cs typeface="Calibri" pitchFamily="34" charset="0"/>
            </a:endParaRPr>
          </a:p>
          <a:p>
            <a:pPr lvl="2"/>
            <a:endParaRPr lang="en-US" sz="900" dirty="0" smtClean="0">
              <a:latin typeface="Calibri" pitchFamily="34" charset="0"/>
              <a:cs typeface="Calibri" pitchFamily="34" charset="0"/>
            </a:endParaRPr>
          </a:p>
          <a:p>
            <a:pPr lvl="2"/>
            <a:r>
              <a:rPr lang="en-US" dirty="0" smtClean="0">
                <a:latin typeface="Calibri" pitchFamily="34" charset="0"/>
                <a:cs typeface="Calibri" pitchFamily="34" charset="0"/>
              </a:rPr>
              <a:t>“NCAR will not submit </a:t>
            </a:r>
            <a:r>
              <a:rPr lang="en-US" b="1" dirty="0" smtClean="0">
                <a:solidFill>
                  <a:schemeClr val="accent1"/>
                </a:solidFill>
                <a:latin typeface="Calibri" pitchFamily="34" charset="0"/>
                <a:cs typeface="Calibri" pitchFamily="34" charset="0"/>
              </a:rPr>
              <a:t>unsolicited</a:t>
            </a:r>
            <a:r>
              <a:rPr lang="en-US" dirty="0" smtClean="0">
                <a:latin typeface="Calibri" pitchFamily="34" charset="0"/>
                <a:cs typeface="Calibri" pitchFamily="34" charset="0"/>
              </a:rPr>
              <a:t> proposals to NSF/GEO/AGS without written permission from NSF”  </a:t>
            </a:r>
            <a:endParaRPr lang="en-US" dirty="0" smtClean="0">
              <a:solidFill>
                <a:schemeClr val="accent1"/>
              </a:solidFill>
              <a:latin typeface="Calibri" pitchFamily="34" charset="0"/>
              <a:cs typeface="Calibri" pitchFamily="34" charset="0"/>
            </a:endParaRPr>
          </a:p>
          <a:p>
            <a:pPr lvl="2"/>
            <a:r>
              <a:rPr lang="en-US" dirty="0" smtClean="0">
                <a:latin typeface="Calibri" pitchFamily="34" charset="0"/>
                <a:cs typeface="Calibri" pitchFamily="34" charset="0"/>
              </a:rPr>
              <a:t>“NCAR should contact the appropriate NSF program officer before submitting </a:t>
            </a:r>
            <a:r>
              <a:rPr lang="en-US" b="1" dirty="0" smtClean="0">
                <a:solidFill>
                  <a:schemeClr val="accent1"/>
                </a:solidFill>
                <a:latin typeface="Calibri" pitchFamily="34" charset="0"/>
                <a:cs typeface="Calibri" pitchFamily="34" charset="0"/>
              </a:rPr>
              <a:t>unsolicited</a:t>
            </a:r>
            <a:r>
              <a:rPr lang="en-US" dirty="0" smtClean="0">
                <a:latin typeface="Calibri" pitchFamily="34" charset="0"/>
                <a:cs typeface="Calibri" pitchFamily="34" charset="0"/>
              </a:rPr>
              <a:t> proposals to other NSF divisions”</a:t>
            </a:r>
          </a:p>
          <a:p>
            <a:pPr lvl="3"/>
            <a:r>
              <a:rPr lang="en-US" dirty="0" smtClean="0">
                <a:latin typeface="Calibri" pitchFamily="34" charset="0"/>
                <a:cs typeface="Calibri" pitchFamily="34" charset="0"/>
              </a:rPr>
              <a:t>NCAR B&amp;P will acquire approval from NSF</a:t>
            </a:r>
          </a:p>
          <a:p>
            <a:pPr lvl="3"/>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pPr lvl="1">
              <a:buNone/>
            </a:pPr>
            <a:endParaRPr lang="en-US" dirty="0" smtClean="0">
              <a:latin typeface="Calibri" pitchFamily="34" charset="0"/>
              <a:cs typeface="Calibri" pitchFamily="34" charset="0"/>
            </a:endParaRPr>
          </a:p>
          <a:p>
            <a:pPr lvl="1"/>
            <a:r>
              <a:rPr lang="en-US" dirty="0" smtClean="0">
                <a:latin typeface="Calibri" pitchFamily="34" charset="0"/>
                <a:cs typeface="Calibri" pitchFamily="34" charset="0"/>
              </a:rPr>
              <a:t>Budgets should </a:t>
            </a:r>
            <a:r>
              <a:rPr lang="en-US" b="1" u="sng" dirty="0" smtClean="0">
                <a:latin typeface="Calibri" pitchFamily="34" charset="0"/>
                <a:cs typeface="Calibri" pitchFamily="34" charset="0"/>
              </a:rPr>
              <a:t>not</a:t>
            </a:r>
            <a:r>
              <a:rPr lang="en-US" b="1" dirty="0" smtClean="0">
                <a:latin typeface="Calibri" pitchFamily="34" charset="0"/>
                <a:cs typeface="Calibri" pitchFamily="34" charset="0"/>
              </a:rPr>
              <a:t> </a:t>
            </a:r>
            <a:r>
              <a:rPr lang="en-US" dirty="0" smtClean="0">
                <a:latin typeface="Calibri" pitchFamily="34" charset="0"/>
                <a:cs typeface="Calibri" pitchFamily="34" charset="0"/>
              </a:rPr>
              <a:t>include salary for the following individuals:</a:t>
            </a:r>
          </a:p>
          <a:p>
            <a:pPr lvl="2"/>
            <a:r>
              <a:rPr lang="en-US" dirty="0" smtClean="0">
                <a:latin typeface="Calibri" pitchFamily="34" charset="0"/>
                <a:cs typeface="Calibri" pitchFamily="34" charset="0"/>
              </a:rPr>
              <a:t>PIs or Co-PIs </a:t>
            </a:r>
            <a:r>
              <a:rPr lang="en-US" dirty="0" smtClean="0">
                <a:solidFill>
                  <a:schemeClr val="accent2"/>
                </a:solidFill>
                <a:latin typeface="Calibri" pitchFamily="34" charset="0"/>
                <a:cs typeface="Calibri" pitchFamily="34" charset="0"/>
              </a:rPr>
              <a:t>(regardless of UCAR job category)</a:t>
            </a:r>
          </a:p>
          <a:p>
            <a:pPr lvl="2"/>
            <a:r>
              <a:rPr lang="en-US" dirty="0" smtClean="0">
                <a:latin typeface="Calibri" pitchFamily="34" charset="0"/>
                <a:cs typeface="Calibri" pitchFamily="34" charset="0"/>
              </a:rPr>
              <a:t>Ladder Track Scientists including Scientists I, II, III, Sr. Scientists &amp; Research Engineers</a:t>
            </a:r>
          </a:p>
          <a:p>
            <a:pPr lvl="2"/>
            <a:r>
              <a:rPr lang="en-US" dirty="0" smtClean="0">
                <a:latin typeface="Calibri" pitchFamily="34" charset="0"/>
                <a:cs typeface="Calibri" pitchFamily="34" charset="0"/>
              </a:rPr>
              <a:t>Project Scientists may request salary as Sr. Personnel (non PI or Co-PI)</a:t>
            </a:r>
          </a:p>
          <a:p>
            <a:endParaRPr lang="en-US" dirty="0">
              <a:latin typeface="Calibri" pitchFamily="34" charset="0"/>
              <a:cs typeface="Calibri" pitchFamily="34" charset="0"/>
            </a:endParaRPr>
          </a:p>
        </p:txBody>
      </p:sp>
      <p:sp>
        <p:nvSpPr>
          <p:cNvPr id="4" name="Right Brace 3"/>
          <p:cNvSpPr/>
          <p:nvPr/>
        </p:nvSpPr>
        <p:spPr>
          <a:xfrm>
            <a:off x="5412259" y="1456179"/>
            <a:ext cx="609600" cy="1153297"/>
          </a:xfrm>
          <a:prstGeom prst="rightBrace">
            <a:avLst>
              <a:gd name="adj1" fmla="val 8333"/>
              <a:gd name="adj2" fmla="val 5141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accent1"/>
              </a:solidFill>
            </a:endParaRPr>
          </a:p>
        </p:txBody>
      </p:sp>
      <p:sp>
        <p:nvSpPr>
          <p:cNvPr id="5" name="TextBox 4"/>
          <p:cNvSpPr txBox="1"/>
          <p:nvPr/>
        </p:nvSpPr>
        <p:spPr>
          <a:xfrm>
            <a:off x="6021860" y="1812898"/>
            <a:ext cx="1902942" cy="353943"/>
          </a:xfrm>
          <a:prstGeom prst="rect">
            <a:avLst/>
          </a:prstGeom>
          <a:noFill/>
        </p:spPr>
        <p:txBody>
          <a:bodyPr wrap="square" rtlCol="0">
            <a:spAutoFit/>
          </a:bodyPr>
          <a:lstStyle/>
          <a:p>
            <a:r>
              <a:rPr lang="en-US" sz="1700" b="1" dirty="0" smtClean="0">
                <a:solidFill>
                  <a:schemeClr val="accent1"/>
                </a:solidFill>
                <a:latin typeface="Calibri" pitchFamily="34" charset="0"/>
                <a:cs typeface="Calibri" pitchFamily="34" charset="0"/>
              </a:rPr>
              <a:t>(Unsolicited)</a:t>
            </a:r>
            <a:endParaRPr lang="en-US" sz="1700" b="1" dirty="0">
              <a:solidFill>
                <a:schemeClr val="accent1"/>
              </a:solidFill>
              <a:latin typeface="Calibri" pitchFamily="34" charset="0"/>
              <a:cs typeface="Calibri" pitchFamily="34" charset="0"/>
            </a:endParaRPr>
          </a:p>
        </p:txBody>
      </p:sp>
      <p:sp>
        <p:nvSpPr>
          <p:cNvPr id="6" name="Wave 5"/>
          <p:cNvSpPr/>
          <p:nvPr/>
        </p:nvSpPr>
        <p:spPr>
          <a:xfrm>
            <a:off x="2059458" y="3979224"/>
            <a:ext cx="6771503" cy="685800"/>
          </a:xfrm>
          <a:prstGeom prst="wav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tx1"/>
                </a:solidFill>
              </a:rPr>
              <a:t>Unfunded collaborations do not require NSF approval</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372" y="76200"/>
            <a:ext cx="7154315" cy="731108"/>
          </a:xfrm>
        </p:spPr>
        <p:txBody>
          <a:bodyPr>
            <a:normAutofit fontScale="90000"/>
          </a:bodyPr>
          <a:lstStyle/>
          <a:p>
            <a:pPr algn="ctr"/>
            <a:r>
              <a:rPr lang="en-US" sz="4000" dirty="0" smtClean="0">
                <a:solidFill>
                  <a:schemeClr val="accent1">
                    <a:lumMod val="75000"/>
                  </a:schemeClr>
                </a:solidFill>
                <a:latin typeface="Calibri" pitchFamily="34" charset="0"/>
                <a:cs typeface="Calibri" pitchFamily="34" charset="0"/>
              </a:rPr>
              <a:t>Proposal Roles and Responsibilities</a:t>
            </a:r>
            <a:endParaRPr lang="en-US" sz="4000" dirty="0">
              <a:solidFill>
                <a:schemeClr val="accent1">
                  <a:lumMod val="75000"/>
                </a:schemeClr>
              </a:solidFill>
              <a:latin typeface="Calibri" pitchFamily="34" charset="0"/>
              <a:cs typeface="Calibri" pitchFamily="34" charset="0"/>
            </a:endParaRPr>
          </a:p>
        </p:txBody>
      </p:sp>
      <p:graphicFrame>
        <p:nvGraphicFramePr>
          <p:cNvPr id="4" name="Content Placeholder 3"/>
          <p:cNvGraphicFramePr>
            <a:graphicFrameLocks noGrp="1"/>
          </p:cNvGraphicFramePr>
          <p:nvPr>
            <p:ph idx="1"/>
          </p:nvPr>
        </p:nvGraphicFramePr>
        <p:xfrm>
          <a:off x="1779372" y="337751"/>
          <a:ext cx="7364628" cy="5931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994" y="0"/>
            <a:ext cx="7236693" cy="716692"/>
          </a:xfrm>
        </p:spPr>
        <p:txBody>
          <a:bodyPr>
            <a:normAutofit fontScale="90000"/>
          </a:bodyPr>
          <a:lstStyle/>
          <a:p>
            <a:pPr algn="ctr"/>
            <a:r>
              <a:rPr lang="en-US" sz="4000" dirty="0" smtClean="0">
                <a:solidFill>
                  <a:schemeClr val="accent1">
                    <a:lumMod val="75000"/>
                  </a:schemeClr>
                </a:solidFill>
                <a:latin typeface="Calibri" pitchFamily="34" charset="0"/>
                <a:cs typeface="Calibri" pitchFamily="34" charset="0"/>
              </a:rPr>
              <a:t>Proposal Roles and Responsibilities</a:t>
            </a:r>
            <a:endParaRPr lang="en-US" sz="4000" dirty="0">
              <a:solidFill>
                <a:schemeClr val="accent1">
                  <a:lumMod val="75000"/>
                </a:schemeClr>
              </a:solidFill>
              <a:latin typeface="Calibri" pitchFamily="34" charset="0"/>
              <a:cs typeface="Calibri" pitchFamily="34" charset="0"/>
            </a:endParaRPr>
          </a:p>
        </p:txBody>
      </p:sp>
      <p:graphicFrame>
        <p:nvGraphicFramePr>
          <p:cNvPr id="4" name="Content Placeholder 3"/>
          <p:cNvGraphicFramePr>
            <a:graphicFrameLocks noGrp="1"/>
          </p:cNvGraphicFramePr>
          <p:nvPr>
            <p:ph idx="1"/>
          </p:nvPr>
        </p:nvGraphicFramePr>
        <p:xfrm>
          <a:off x="1696994" y="529281"/>
          <a:ext cx="7370806" cy="5706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28800" y="716692"/>
            <a:ext cx="72390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dirty="0" smtClean="0"/>
              <a:t>Division/Program/Facility Manager and Lab Director Review /Approval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1"/>
            <a:ext cx="6826955" cy="1105230"/>
          </a:xfrm>
        </p:spPr>
        <p:txBody>
          <a:bodyPr>
            <a:normAutofit/>
          </a:bodyPr>
          <a:lstStyle/>
          <a:p>
            <a:r>
              <a:rPr lang="en-US" sz="3600" dirty="0" smtClean="0">
                <a:solidFill>
                  <a:schemeClr val="accent2"/>
                </a:solidFill>
                <a:latin typeface="+mn-lt"/>
              </a:rPr>
              <a:t>Proposal Changes with </a:t>
            </a:r>
            <a:r>
              <a:rPr lang="en-US" sz="3600" dirty="0" err="1" smtClean="0">
                <a:solidFill>
                  <a:schemeClr val="accent2"/>
                </a:solidFill>
                <a:latin typeface="+mn-lt"/>
              </a:rPr>
              <a:t>PandA</a:t>
            </a:r>
            <a:r>
              <a:rPr lang="en-US" sz="3600" dirty="0" smtClean="0">
                <a:solidFill>
                  <a:schemeClr val="accent2"/>
                </a:solidFill>
                <a:latin typeface="+mn-lt"/>
              </a:rPr>
              <a:t>	</a:t>
            </a:r>
            <a:endParaRPr lang="en-US" sz="3600" dirty="0">
              <a:solidFill>
                <a:schemeClr val="accent2"/>
              </a:solidFill>
              <a:latin typeface="+mn-lt"/>
            </a:endParaRPr>
          </a:p>
        </p:txBody>
      </p:sp>
      <p:sp>
        <p:nvSpPr>
          <p:cNvPr id="3" name="Content Placeholder 2"/>
          <p:cNvSpPr>
            <a:spLocks noGrp="1"/>
          </p:cNvSpPr>
          <p:nvPr>
            <p:ph idx="1"/>
          </p:nvPr>
        </p:nvSpPr>
        <p:spPr>
          <a:xfrm>
            <a:off x="1701579" y="1105230"/>
            <a:ext cx="7442421" cy="4993419"/>
          </a:xfrm>
        </p:spPr>
        <p:txBody>
          <a:bodyPr>
            <a:normAutofit lnSpcReduction="10000"/>
          </a:bodyPr>
          <a:lstStyle/>
          <a:p>
            <a:r>
              <a:rPr lang="en-US" dirty="0" smtClean="0"/>
              <a:t>FIDs will be required for NSF and NIH proposals at time of proposal</a:t>
            </a:r>
          </a:p>
          <a:p>
            <a:pPr lvl="1"/>
            <a:r>
              <a:rPr lang="en-US" dirty="0" smtClean="0"/>
              <a:t>FIDs for all other sponsors will be collected at time of award</a:t>
            </a:r>
          </a:p>
          <a:p>
            <a:r>
              <a:rPr lang="en-US" dirty="0" smtClean="0"/>
              <a:t>Responses to PACUR Criteria no longer required for zero dollar proposals </a:t>
            </a:r>
          </a:p>
          <a:p>
            <a:pPr lvl="1"/>
            <a:r>
              <a:rPr lang="en-US" dirty="0" smtClean="0"/>
              <a:t>Unfunded Collaborations</a:t>
            </a:r>
          </a:p>
          <a:p>
            <a:pPr lvl="1"/>
            <a:r>
              <a:rPr lang="en-US" dirty="0" smtClean="0"/>
              <a:t>MOUs</a:t>
            </a:r>
          </a:p>
          <a:p>
            <a:pPr lvl="1"/>
            <a:endParaRPr lang="en-US" dirty="0" smtClean="0"/>
          </a:p>
          <a:p>
            <a:pPr lvl="1"/>
            <a:endParaRPr lang="en-US" dirty="0" smtClean="0"/>
          </a:p>
          <a:p>
            <a:r>
              <a:rPr lang="en-US" dirty="0" smtClean="0"/>
              <a:t>Common responses to PACUR Criteria for proposals $100k or Less</a:t>
            </a:r>
          </a:p>
          <a:p>
            <a:pPr lvl="1"/>
            <a:r>
              <a:rPr lang="en-US" dirty="0" smtClean="0"/>
              <a:t>Check box vs. data entry</a:t>
            </a:r>
          </a:p>
          <a:p>
            <a:r>
              <a:rPr lang="en-US" dirty="0" smtClean="0"/>
              <a:t>Export Compliance questions </a:t>
            </a:r>
          </a:p>
          <a:p>
            <a:pPr lvl="1"/>
            <a:r>
              <a:rPr lang="en-US" dirty="0" smtClean="0"/>
              <a:t>Required for each proposal</a:t>
            </a:r>
          </a:p>
          <a:p>
            <a:pPr lvl="1">
              <a:buNone/>
            </a:pPr>
            <a:endParaRPr lang="en-US" dirty="0" smtClean="0"/>
          </a:p>
        </p:txBody>
      </p:sp>
      <p:sp>
        <p:nvSpPr>
          <p:cNvPr id="4" name="Wave 3"/>
          <p:cNvSpPr/>
          <p:nvPr/>
        </p:nvSpPr>
        <p:spPr>
          <a:xfrm>
            <a:off x="2210463" y="3482236"/>
            <a:ext cx="6480313" cy="846486"/>
          </a:xfrm>
          <a:prstGeom prst="wave">
            <a:avLst>
              <a:gd name="adj1" fmla="val 125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PANDA forms ARE required for Zero Dollar Proposals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1708" y="0"/>
            <a:ext cx="7346092" cy="685800"/>
          </a:xfrm>
        </p:spPr>
        <p:txBody>
          <a:bodyPr>
            <a:noAutofit/>
          </a:bodyPr>
          <a:lstStyle/>
          <a:p>
            <a:pPr algn="ctr"/>
            <a:r>
              <a:rPr lang="en-US" sz="4000" dirty="0" smtClean="0">
                <a:solidFill>
                  <a:schemeClr val="accent1">
                    <a:lumMod val="75000"/>
                  </a:schemeClr>
                </a:solidFill>
                <a:latin typeface="+mn-lt"/>
              </a:rPr>
              <a:t>NCAR Proposal Website</a:t>
            </a:r>
            <a:endParaRPr lang="en-US" sz="4000" dirty="0">
              <a:solidFill>
                <a:schemeClr val="accent1">
                  <a:lumMod val="75000"/>
                </a:schemeClr>
              </a:solidFill>
              <a:latin typeface="+mn-l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721708" y="685800"/>
            <a:ext cx="7346092" cy="5434914"/>
          </a:xfrm>
          <a:prstGeom prst="rect">
            <a:avLst/>
          </a:prstGeom>
          <a:noFill/>
          <a:ln w="9525">
            <a:noFill/>
            <a:miter lim="800000"/>
            <a:headEnd/>
            <a:tailEnd/>
          </a:ln>
        </p:spPr>
      </p:pic>
      <p:sp>
        <p:nvSpPr>
          <p:cNvPr id="5" name="TextBox 4"/>
          <p:cNvSpPr txBox="1"/>
          <p:nvPr/>
        </p:nvSpPr>
        <p:spPr>
          <a:xfrm>
            <a:off x="1853514" y="5651157"/>
            <a:ext cx="7041292" cy="369332"/>
          </a:xfrm>
          <a:prstGeom prst="rect">
            <a:avLst/>
          </a:prstGeom>
          <a:noFill/>
        </p:spPr>
        <p:txBody>
          <a:bodyPr wrap="square" rtlCol="0">
            <a:spAutoFit/>
          </a:bodyPr>
          <a:lstStyle/>
          <a:p>
            <a:pPr algn="ctr"/>
            <a:r>
              <a:rPr lang="en-US" b="1" dirty="0" smtClean="0">
                <a:solidFill>
                  <a:schemeClr val="bg1"/>
                </a:solidFill>
              </a:rPr>
              <a:t>http://ncar.ucar.edu/budget-and-planning/proposals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1708" y="152400"/>
            <a:ext cx="7422292" cy="990600"/>
          </a:xfrm>
        </p:spPr>
        <p:txBody>
          <a:bodyPr>
            <a:normAutofit/>
          </a:bodyPr>
          <a:lstStyle/>
          <a:p>
            <a:pPr algn="ctr"/>
            <a:r>
              <a:rPr lang="en-US" sz="4000" dirty="0" smtClean="0">
                <a:solidFill>
                  <a:schemeClr val="accent1">
                    <a:lumMod val="75000"/>
                  </a:schemeClr>
                </a:solidFill>
                <a:latin typeface="Calibri" pitchFamily="34" charset="0"/>
              </a:rPr>
              <a:t>Contacts</a:t>
            </a:r>
            <a:endParaRPr lang="en-US" sz="4000" dirty="0">
              <a:solidFill>
                <a:schemeClr val="accent1">
                  <a:lumMod val="75000"/>
                </a:schemeClr>
              </a:solidFill>
              <a:latin typeface="Calibri" pitchFamily="34" charset="0"/>
            </a:endParaRPr>
          </a:p>
        </p:txBody>
      </p:sp>
      <p:sp>
        <p:nvSpPr>
          <p:cNvPr id="2" name="Content Placeholder 1"/>
          <p:cNvSpPr>
            <a:spLocks noGrp="1"/>
          </p:cNvSpPr>
          <p:nvPr>
            <p:ph idx="1"/>
          </p:nvPr>
        </p:nvSpPr>
        <p:spPr>
          <a:xfrm>
            <a:off x="1721708" y="1143000"/>
            <a:ext cx="7422292" cy="4953000"/>
          </a:xfrm>
        </p:spPr>
        <p:txBody>
          <a:bodyPr>
            <a:normAutofit/>
          </a:bodyPr>
          <a:lstStyle/>
          <a:p>
            <a:pPr algn="ctr">
              <a:buNone/>
            </a:pPr>
            <a:r>
              <a:rPr lang="en-US" b="1" dirty="0" smtClean="0">
                <a:solidFill>
                  <a:schemeClr val="bg1">
                    <a:lumMod val="50000"/>
                  </a:schemeClr>
                </a:solidFill>
                <a:latin typeface="Calibri" pitchFamily="34" charset="0"/>
              </a:rPr>
              <a:t>Contact your lab/division administrator regarding lab/division internal proposal process</a:t>
            </a:r>
          </a:p>
          <a:p>
            <a:pPr>
              <a:buNone/>
            </a:pPr>
            <a:endParaRPr lang="en-US" dirty="0" smtClean="0">
              <a:latin typeface="Calibri" pitchFamily="34" charset="0"/>
            </a:endParaRPr>
          </a:p>
          <a:p>
            <a:r>
              <a:rPr lang="en-US" dirty="0" smtClean="0">
                <a:latin typeface="Calibri" pitchFamily="34" charset="0"/>
              </a:rPr>
              <a:t>Contacts:</a:t>
            </a:r>
          </a:p>
          <a:p>
            <a:pPr lvl="1"/>
            <a:r>
              <a:rPr lang="en-US" sz="2200" dirty="0" smtClean="0">
                <a:solidFill>
                  <a:schemeClr val="tx2">
                    <a:lumMod val="60000"/>
                    <a:lumOff val="40000"/>
                  </a:schemeClr>
                </a:solidFill>
                <a:latin typeface="Calibri" pitchFamily="34" charset="0"/>
              </a:rPr>
              <a:t>Proposal Operations:</a:t>
            </a:r>
          </a:p>
          <a:p>
            <a:pPr lvl="2"/>
            <a:r>
              <a:rPr lang="en-US" sz="2200" dirty="0" smtClean="0">
                <a:solidFill>
                  <a:schemeClr val="tx2">
                    <a:lumMod val="60000"/>
                    <a:lumOff val="40000"/>
                  </a:schemeClr>
                </a:solidFill>
                <a:latin typeface="Calibri" pitchFamily="34" charset="0"/>
              </a:rPr>
              <a:t>Valerie Koch  x 1113</a:t>
            </a:r>
          </a:p>
          <a:p>
            <a:pPr lvl="2"/>
            <a:r>
              <a:rPr lang="en-US" sz="2200" dirty="0" smtClean="0">
                <a:solidFill>
                  <a:schemeClr val="tx2">
                    <a:lumMod val="60000"/>
                    <a:lumOff val="40000"/>
                  </a:schemeClr>
                </a:solidFill>
                <a:latin typeface="Calibri" pitchFamily="34" charset="0"/>
              </a:rPr>
              <a:t>Andrea Martinez x 1106</a:t>
            </a:r>
          </a:p>
          <a:p>
            <a:pPr lvl="2"/>
            <a:r>
              <a:rPr lang="en-US" sz="2200" dirty="0" smtClean="0">
                <a:solidFill>
                  <a:schemeClr val="tx2">
                    <a:lumMod val="60000"/>
                    <a:lumOff val="40000"/>
                  </a:schemeClr>
                </a:solidFill>
                <a:latin typeface="Calibri" pitchFamily="34" charset="0"/>
              </a:rPr>
              <a:t>Christina Book  x 1107</a:t>
            </a:r>
          </a:p>
          <a:p>
            <a:pPr lvl="2"/>
            <a:r>
              <a:rPr lang="en-US" sz="2200" dirty="0" smtClean="0">
                <a:solidFill>
                  <a:schemeClr val="tx2">
                    <a:lumMod val="60000"/>
                    <a:lumOff val="40000"/>
                  </a:schemeClr>
                </a:solidFill>
                <a:latin typeface="Calibri" pitchFamily="34" charset="0"/>
              </a:rPr>
              <a:t>Rebecca Greenberg x 1119</a:t>
            </a:r>
          </a:p>
          <a:p>
            <a:r>
              <a:rPr lang="en-US" dirty="0" smtClean="0">
                <a:latin typeface="Calibri" pitchFamily="34" charset="0"/>
              </a:rPr>
              <a:t>Proposal Email: </a:t>
            </a:r>
          </a:p>
          <a:p>
            <a:pPr lvl="1"/>
            <a:r>
              <a:rPr lang="en-US" sz="2200" dirty="0" smtClean="0">
                <a:solidFill>
                  <a:schemeClr val="accent3">
                    <a:lumMod val="75000"/>
                  </a:schemeClr>
                </a:solidFill>
                <a:latin typeface="Calibri" pitchFamily="34" charset="0"/>
                <a:hlinkClick r:id="rId2"/>
              </a:rPr>
              <a:t>ncarprop@ucar.edu</a:t>
            </a:r>
            <a:endParaRPr lang="en-US" sz="2200" dirty="0" smtClean="0">
              <a:solidFill>
                <a:schemeClr val="accent3">
                  <a:lumMod val="75000"/>
                </a:schemeClr>
              </a:solidFill>
              <a:latin typeface="Calibri" pitchFamily="34" charset="0"/>
            </a:endParaRPr>
          </a:p>
          <a:p>
            <a:pPr>
              <a:buNone/>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135172"/>
            <a:ext cx="6826955" cy="1282466"/>
          </a:xfrm>
        </p:spPr>
        <p:txBody>
          <a:bodyPr/>
          <a:lstStyle/>
          <a:p>
            <a:r>
              <a:rPr lang="en-US" dirty="0" smtClean="0"/>
              <a:t>Topics / Agenda</a:t>
            </a:r>
            <a:endParaRPr lang="en-US" dirty="0"/>
          </a:p>
        </p:txBody>
      </p:sp>
      <p:sp>
        <p:nvSpPr>
          <p:cNvPr id="3" name="Content Placeholder 2"/>
          <p:cNvSpPr>
            <a:spLocks noGrp="1"/>
          </p:cNvSpPr>
          <p:nvPr>
            <p:ph idx="1"/>
          </p:nvPr>
        </p:nvSpPr>
        <p:spPr>
          <a:xfrm>
            <a:off x="1728592" y="1264257"/>
            <a:ext cx="7319992" cy="4615336"/>
          </a:xfrm>
        </p:spPr>
        <p:txBody>
          <a:bodyPr>
            <a:normAutofit fontScale="92500" lnSpcReduction="10000"/>
          </a:bodyPr>
          <a:lstStyle/>
          <a:p>
            <a:r>
              <a:rPr lang="en-US" dirty="0" err="1" smtClean="0"/>
              <a:t>PandA</a:t>
            </a:r>
            <a:r>
              <a:rPr lang="en-US" dirty="0" smtClean="0"/>
              <a:t> Introduction – </a:t>
            </a:r>
            <a:r>
              <a:rPr lang="en-US" dirty="0" smtClean="0">
                <a:solidFill>
                  <a:schemeClr val="tx2"/>
                </a:solidFill>
              </a:rPr>
              <a:t>Valerie Koch</a:t>
            </a:r>
          </a:p>
          <a:p>
            <a:r>
              <a:rPr lang="en-US" dirty="0" smtClean="0"/>
              <a:t>Proposal Preparation and Submission - </a:t>
            </a:r>
            <a:r>
              <a:rPr lang="en-US" dirty="0" smtClean="0">
                <a:solidFill>
                  <a:schemeClr val="tx2"/>
                </a:solidFill>
              </a:rPr>
              <a:t>Valerie Koch</a:t>
            </a:r>
          </a:p>
          <a:p>
            <a:r>
              <a:rPr lang="en-US" dirty="0" smtClean="0"/>
              <a:t>Contract Management – </a:t>
            </a:r>
            <a:r>
              <a:rPr lang="en-US" dirty="0" smtClean="0">
                <a:solidFill>
                  <a:schemeClr val="tx2"/>
                </a:solidFill>
              </a:rPr>
              <a:t>Gina </a:t>
            </a:r>
            <a:r>
              <a:rPr lang="en-US" dirty="0" err="1" smtClean="0">
                <a:solidFill>
                  <a:schemeClr val="tx2"/>
                </a:solidFill>
              </a:rPr>
              <a:t>Taberski</a:t>
            </a:r>
            <a:endParaRPr lang="en-US" dirty="0" smtClean="0">
              <a:solidFill>
                <a:schemeClr val="tx2"/>
              </a:solidFill>
            </a:endParaRPr>
          </a:p>
          <a:p>
            <a:pPr lvl="1"/>
            <a:r>
              <a:rPr lang="en-US" dirty="0" smtClean="0"/>
              <a:t>Direct Awards</a:t>
            </a:r>
          </a:p>
          <a:p>
            <a:pPr lvl="1"/>
            <a:r>
              <a:rPr lang="en-US" dirty="0" smtClean="0"/>
              <a:t>Procurement</a:t>
            </a:r>
          </a:p>
          <a:p>
            <a:r>
              <a:rPr lang="en-US" dirty="0" smtClean="0"/>
              <a:t>Financial Compliance – </a:t>
            </a:r>
            <a:r>
              <a:rPr lang="en-US" dirty="0" smtClean="0">
                <a:solidFill>
                  <a:schemeClr val="tx2"/>
                </a:solidFill>
              </a:rPr>
              <a:t>Anita Monk-Ryan</a:t>
            </a:r>
          </a:p>
          <a:p>
            <a:r>
              <a:rPr lang="en-US" dirty="0" smtClean="0"/>
              <a:t>Salary Access Compliance – </a:t>
            </a:r>
            <a:r>
              <a:rPr lang="en-US" dirty="0" smtClean="0">
                <a:solidFill>
                  <a:schemeClr val="tx2"/>
                </a:solidFill>
              </a:rPr>
              <a:t>Valerie Koch</a:t>
            </a:r>
          </a:p>
          <a:p>
            <a:r>
              <a:rPr lang="en-US" i="1" dirty="0" smtClean="0">
                <a:solidFill>
                  <a:srgbClr val="C00000"/>
                </a:solidFill>
              </a:rPr>
              <a:t>Break</a:t>
            </a:r>
          </a:p>
          <a:p>
            <a:r>
              <a:rPr lang="en-US" dirty="0" err="1" smtClean="0"/>
              <a:t>PandA</a:t>
            </a:r>
            <a:r>
              <a:rPr lang="en-US" dirty="0" smtClean="0"/>
              <a:t> Overview – </a:t>
            </a:r>
            <a:r>
              <a:rPr lang="en-US" dirty="0" smtClean="0">
                <a:solidFill>
                  <a:schemeClr val="tx2"/>
                </a:solidFill>
              </a:rPr>
              <a:t>Elizabeth Chapin</a:t>
            </a:r>
          </a:p>
          <a:p>
            <a:r>
              <a:rPr lang="en-US" sz="2800" dirty="0" err="1" smtClean="0"/>
              <a:t>PandA</a:t>
            </a:r>
            <a:r>
              <a:rPr lang="en-US" sz="2800" dirty="0" smtClean="0"/>
              <a:t> Demonstration – </a:t>
            </a:r>
            <a:r>
              <a:rPr lang="en-US" sz="2800" dirty="0" smtClean="0">
                <a:solidFill>
                  <a:schemeClr val="tx2"/>
                </a:solidFill>
              </a:rPr>
              <a:t>Elizabeth Chapin</a:t>
            </a:r>
          </a:p>
          <a:p>
            <a:r>
              <a:rPr lang="en-US" dirty="0" smtClean="0"/>
              <a:t>Handout User IDs &amp; Passwords / Turn in Salary Access Form</a:t>
            </a:r>
          </a:p>
          <a:p>
            <a:pPr lvl="1"/>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5058" y="990600"/>
            <a:ext cx="6507162" cy="1676400"/>
          </a:xfrm>
        </p:spPr>
        <p:txBody>
          <a:bodyPr>
            <a:normAutofit/>
          </a:bodyPr>
          <a:lstStyle/>
          <a:p>
            <a:pPr algn="ctr"/>
            <a:r>
              <a:rPr lang="en-US" sz="5400" dirty="0" smtClean="0">
                <a:solidFill>
                  <a:schemeClr val="accent1">
                    <a:lumMod val="75000"/>
                  </a:schemeClr>
                </a:solidFill>
                <a:latin typeface="Calibri" pitchFamily="34" charset="0"/>
              </a:rPr>
              <a:t>Questions ?</a:t>
            </a:r>
            <a:endParaRPr lang="en-US" sz="5400" dirty="0">
              <a:solidFill>
                <a:schemeClr val="accent1">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Contract Related Activities</a:t>
            </a:r>
            <a:endParaRPr lang="en-US" dirty="0"/>
          </a:p>
        </p:txBody>
      </p:sp>
      <p:sp>
        <p:nvSpPr>
          <p:cNvPr id="5" name="Subtitle 4"/>
          <p:cNvSpPr>
            <a:spLocks noGrp="1"/>
          </p:cNvSpPr>
          <p:nvPr>
            <p:ph type="subTitle" idx="1"/>
          </p:nvPr>
        </p:nvSpPr>
        <p:spPr/>
        <p:txBody>
          <a:bodyPr/>
          <a:lstStyle/>
          <a:p>
            <a:r>
              <a:rPr lang="en-US" dirty="0" smtClean="0">
                <a:solidFill>
                  <a:srgbClr val="898989"/>
                </a:solidFill>
              </a:rPr>
              <a:t>Gina </a:t>
            </a:r>
            <a:r>
              <a:rPr lang="en-US" dirty="0" err="1" smtClean="0">
                <a:solidFill>
                  <a:srgbClr val="898989"/>
                </a:solidFill>
              </a:rPr>
              <a:t>taberski</a:t>
            </a:r>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Proposal Stage</a:t>
            </a:r>
            <a:br>
              <a:rPr lang="en-US" smtClean="0"/>
            </a:br>
            <a:r>
              <a:rPr lang="en-US" smtClean="0"/>
              <a:t>Contract Related Activities </a:t>
            </a:r>
            <a:endParaRPr lang="en-US" dirty="0"/>
          </a:p>
        </p:txBody>
      </p:sp>
      <p:sp>
        <p:nvSpPr>
          <p:cNvPr id="3" name="Content Placeholder 2"/>
          <p:cNvSpPr>
            <a:spLocks noGrp="1"/>
          </p:cNvSpPr>
          <p:nvPr>
            <p:ph idx="1"/>
          </p:nvPr>
        </p:nvSpPr>
        <p:spPr/>
        <p:txBody>
          <a:bodyPr/>
          <a:lstStyle/>
          <a:p>
            <a:r>
              <a:rPr lang="en-US" dirty="0" smtClean="0"/>
              <a:t>Review Sponsor Issued Solicitations:</a:t>
            </a:r>
          </a:p>
          <a:p>
            <a:pPr lvl="1"/>
            <a:r>
              <a:rPr lang="en-US" dirty="0" smtClean="0"/>
              <a:t>Broad Agency Announcements</a:t>
            </a:r>
          </a:p>
          <a:p>
            <a:pPr lvl="1"/>
            <a:r>
              <a:rPr lang="en-US" dirty="0" smtClean="0"/>
              <a:t>Request for Proposals</a:t>
            </a:r>
          </a:p>
          <a:p>
            <a:pPr lvl="1"/>
            <a:r>
              <a:rPr lang="en-US" dirty="0" smtClean="0"/>
              <a:t>Request for Quotes</a:t>
            </a:r>
          </a:p>
          <a:p>
            <a:pPr lvl="1"/>
            <a:r>
              <a:rPr lang="en-US" dirty="0" smtClean="0"/>
              <a:t>Others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Related Activities (cont.)</a:t>
            </a:r>
            <a:endParaRPr lang="en-US" dirty="0"/>
          </a:p>
        </p:txBody>
      </p:sp>
      <p:sp>
        <p:nvSpPr>
          <p:cNvPr id="3" name="Content Placeholder 2"/>
          <p:cNvSpPr>
            <a:spLocks noGrp="1"/>
          </p:cNvSpPr>
          <p:nvPr>
            <p:ph idx="1"/>
          </p:nvPr>
        </p:nvSpPr>
        <p:spPr/>
        <p:txBody>
          <a:bodyPr/>
          <a:lstStyle/>
          <a:p>
            <a:r>
              <a:rPr lang="en-US" smtClean="0"/>
              <a:t>Review and Approve Sponsor Required Certifications including, but not limited to:</a:t>
            </a:r>
          </a:p>
          <a:p>
            <a:pPr lvl="1"/>
            <a:r>
              <a:rPr lang="en-US" smtClean="0"/>
              <a:t>A133 – Audit Certification</a:t>
            </a:r>
          </a:p>
          <a:p>
            <a:pPr lvl="1"/>
            <a:r>
              <a:rPr lang="en-US" smtClean="0"/>
              <a:t>Human Subjects Disclosure</a:t>
            </a:r>
          </a:p>
          <a:p>
            <a:pPr lvl="1"/>
            <a:r>
              <a:rPr lang="en-US" smtClean="0"/>
              <a:t>Lobbying Disclosure</a:t>
            </a:r>
          </a:p>
          <a:p>
            <a:pPr lvl="1"/>
            <a:r>
              <a:rPr lang="en-US" smtClean="0"/>
              <a:t>NASA – China “Foreign Person” Restriction</a:t>
            </a:r>
          </a:p>
          <a:p>
            <a:pPr lvl="1"/>
            <a:r>
              <a:rPr lang="en-US" smtClean="0"/>
              <a:t>Organizational/Principal Investigator Debarment</a:t>
            </a:r>
          </a:p>
          <a:p>
            <a:pPr lvl="1"/>
            <a:r>
              <a:rPr lang="en-US" smtClean="0"/>
              <a:t>Outstanding Federal Debt</a:t>
            </a:r>
          </a:p>
          <a:p>
            <a:pPr lvl="1"/>
            <a:r>
              <a:rPr lang="en-US" smtClean="0"/>
              <a:t>Principal Investigator - Financial Interest Disclosure</a:t>
            </a:r>
          </a:p>
          <a:p>
            <a:pPr lvl="1"/>
            <a:r>
              <a:rPr lang="en-US" smtClean="0"/>
              <a:t>Other</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Related Activities (cont.)</a:t>
            </a:r>
            <a:endParaRPr lang="en-US" dirty="0"/>
          </a:p>
        </p:txBody>
      </p:sp>
      <p:sp>
        <p:nvSpPr>
          <p:cNvPr id="3" name="Content Placeholder 2"/>
          <p:cNvSpPr>
            <a:spLocks noGrp="1"/>
          </p:cNvSpPr>
          <p:nvPr>
            <p:ph idx="1"/>
          </p:nvPr>
        </p:nvSpPr>
        <p:spPr/>
        <p:txBody>
          <a:bodyPr/>
          <a:lstStyle/>
          <a:p>
            <a:r>
              <a:rPr lang="en-US" dirty="0" smtClean="0"/>
              <a:t>Submit proposals requiring approval by UCAR Authorized Organizational Representative</a:t>
            </a:r>
          </a:p>
          <a:p>
            <a:pPr marL="857250" lvl="1" indent="-400050">
              <a:buAutoNum type="romanLcPeriod"/>
            </a:pPr>
            <a:r>
              <a:rPr lang="en-US" dirty="0" smtClean="0"/>
              <a:t>DTRA</a:t>
            </a:r>
          </a:p>
          <a:p>
            <a:pPr marL="857250" lvl="1" indent="-400050">
              <a:buAutoNum type="romanLcPeriod"/>
            </a:pPr>
            <a:r>
              <a:rPr lang="en-US" dirty="0" smtClean="0"/>
              <a:t>Grants.gov (generally all NOAA proposals)</a:t>
            </a:r>
          </a:p>
          <a:p>
            <a:pPr marL="857250" lvl="1" indent="-400050">
              <a:buNone/>
            </a:pPr>
            <a:r>
              <a:rPr lang="en-US" dirty="0" smtClean="0"/>
              <a:t>iii.	NSPIRES (NASA proposals)</a:t>
            </a:r>
          </a:p>
          <a:p>
            <a:pPr marL="857250" lvl="1" indent="-400050">
              <a:buNone/>
            </a:pPr>
            <a:r>
              <a:rPr lang="en-US" dirty="0" smtClean="0"/>
              <a:t>iv.	NSF – </a:t>
            </a:r>
            <a:r>
              <a:rPr lang="en-US" dirty="0" err="1" smtClean="0"/>
              <a:t>Fastlane</a:t>
            </a:r>
            <a:r>
              <a:rPr lang="en-US" dirty="0" smtClean="0"/>
              <a:t> – organizational certification only</a:t>
            </a:r>
          </a:p>
          <a:p>
            <a:pPr marL="857250" lvl="1" indent="-400050">
              <a:buNone/>
            </a:pPr>
            <a:r>
              <a:rPr lang="en-US" dirty="0" smtClean="0"/>
              <a:t>v.	PAMS – DOE proposals</a:t>
            </a:r>
          </a:p>
          <a:p>
            <a:pPr marL="857250" lvl="1" indent="-400050">
              <a:buNone/>
            </a:pPr>
            <a:r>
              <a:rPr lang="en-US" dirty="0" smtClean="0"/>
              <a:t>vi.	Others as required</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Related Activities (cont.)</a:t>
            </a:r>
            <a:endParaRPr lang="en-US" dirty="0"/>
          </a:p>
        </p:txBody>
      </p:sp>
      <p:sp>
        <p:nvSpPr>
          <p:cNvPr id="3" name="Content Placeholder 2"/>
          <p:cNvSpPr>
            <a:spLocks noGrp="1"/>
          </p:cNvSpPr>
          <p:nvPr>
            <p:ph idx="1"/>
          </p:nvPr>
        </p:nvSpPr>
        <p:spPr/>
        <p:txBody>
          <a:bodyPr>
            <a:normAutofit/>
          </a:bodyPr>
          <a:lstStyle/>
          <a:p>
            <a:pPr>
              <a:buNone/>
            </a:pPr>
            <a:r>
              <a:rPr lang="en-US" dirty="0" smtClean="0"/>
              <a:t>Who is authorized to commit the corporation?</a:t>
            </a:r>
          </a:p>
          <a:p>
            <a:pPr lvl="1"/>
            <a:r>
              <a:rPr lang="en-US" dirty="0" smtClean="0"/>
              <a:t>The President has delegated the responsibility of preparation, execution, and administration of UCAR direct awards, subcontracts, and other agreements to the Contracts Office per UCAR Policy 5-1. </a:t>
            </a:r>
          </a:p>
          <a:p>
            <a:pPr lvl="1"/>
            <a:r>
              <a:rPr lang="en-US" dirty="0" smtClean="0"/>
              <a:t>Only those with contractual authority may make commitments on behalf of the corporation.</a:t>
            </a:r>
          </a:p>
          <a:p>
            <a:pPr lvl="1"/>
            <a:r>
              <a:rPr lang="en-US" dirty="0" smtClean="0"/>
              <a:t>Commitments made by personnel without proper contractual authority is prohibited, and shall be subject to review by Contracts and may require a ratification by the Vice President for F&amp;A.</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Related Activities (cont.)</a:t>
            </a:r>
            <a:endParaRPr lang="en-US" dirty="0"/>
          </a:p>
        </p:txBody>
      </p:sp>
      <p:sp>
        <p:nvSpPr>
          <p:cNvPr id="3" name="Content Placeholder 2"/>
          <p:cNvSpPr>
            <a:spLocks noGrp="1"/>
          </p:cNvSpPr>
          <p:nvPr>
            <p:ph idx="1"/>
          </p:nvPr>
        </p:nvSpPr>
        <p:spPr/>
        <p:txBody>
          <a:bodyPr/>
          <a:lstStyle/>
          <a:p>
            <a:pPr>
              <a:buNone/>
            </a:pPr>
            <a:r>
              <a:rPr lang="en-US" dirty="0" smtClean="0"/>
              <a:t>	When proposing a project to a sponsor, upon submission, the PI is committing, not only themselves, but the institution to do this work.   </a:t>
            </a:r>
          </a:p>
          <a:p>
            <a:pPr>
              <a:buNone/>
            </a:pPr>
            <a:endParaRPr lang="en-US" dirty="0" smtClean="0"/>
          </a:p>
          <a:p>
            <a:pPr>
              <a:buNone/>
            </a:pPr>
            <a:r>
              <a:rPr lang="en-US" dirty="0" smtClean="0"/>
              <a:t>	Statements of Work need to be reviewed carefully to help ensure they do not include any unintended commitments.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 Award Activities</a:t>
            </a:r>
            <a:endParaRPr lang="en-US" dirty="0"/>
          </a:p>
        </p:txBody>
      </p:sp>
      <p:sp>
        <p:nvSpPr>
          <p:cNvPr id="3" name="Content Placeholder 2"/>
          <p:cNvSpPr>
            <a:spLocks noGrp="1"/>
          </p:cNvSpPr>
          <p:nvPr>
            <p:ph idx="1"/>
          </p:nvPr>
        </p:nvSpPr>
        <p:spPr/>
        <p:txBody>
          <a:bodyPr>
            <a:normAutofit/>
          </a:bodyPr>
          <a:lstStyle/>
          <a:p>
            <a:pPr>
              <a:buNone/>
            </a:pPr>
            <a:r>
              <a:rPr lang="en-US" dirty="0" smtClean="0"/>
              <a:t>Overarching Responsibility: </a:t>
            </a:r>
          </a:p>
          <a:p>
            <a:pPr lvl="1"/>
            <a:r>
              <a:rPr lang="en-US" dirty="0" smtClean="0"/>
              <a:t>Contract Administrators are responsible for:</a:t>
            </a:r>
          </a:p>
          <a:p>
            <a:pPr lvl="2"/>
            <a:r>
              <a:rPr lang="en-US" dirty="0" smtClean="0"/>
              <a:t>the receipt;  </a:t>
            </a:r>
          </a:p>
          <a:p>
            <a:pPr lvl="2"/>
            <a:r>
              <a:rPr lang="en-US" dirty="0" smtClean="0"/>
              <a:t>negotiation; and </a:t>
            </a:r>
          </a:p>
          <a:p>
            <a:pPr lvl="2"/>
            <a:r>
              <a:rPr lang="en-US" dirty="0" smtClean="0"/>
              <a:t>acceptance of all incoming funded and no-cost agreements. </a:t>
            </a:r>
            <a:br>
              <a:rPr lang="en-US" dirty="0" smtClean="0"/>
            </a:br>
            <a:endParaRPr lang="en-US" dirty="0" smtClean="0"/>
          </a:p>
          <a:p>
            <a:pPr lvl="1"/>
            <a:r>
              <a:rPr lang="en-US" dirty="0" smtClean="0"/>
              <a:t>Contracts also assists entity budget offices, finance, labs and programs with compliance and award actions.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Award Activities (cont.)</a:t>
            </a:r>
            <a:endParaRPr lang="en-US" dirty="0"/>
          </a:p>
        </p:txBody>
      </p:sp>
      <p:sp>
        <p:nvSpPr>
          <p:cNvPr id="3" name="Content Placeholder 2"/>
          <p:cNvSpPr>
            <a:spLocks noGrp="1"/>
          </p:cNvSpPr>
          <p:nvPr>
            <p:ph idx="1"/>
          </p:nvPr>
        </p:nvSpPr>
        <p:spPr/>
        <p:txBody>
          <a:bodyPr/>
          <a:lstStyle/>
          <a:p>
            <a:pPr marL="0" indent="0">
              <a:buNone/>
            </a:pPr>
            <a:r>
              <a:rPr lang="en-US" dirty="0" smtClean="0"/>
              <a:t>What types of award actions generally require UCAR to seek approval from the sponsor?</a:t>
            </a:r>
          </a:p>
          <a:p>
            <a:pPr lvl="1"/>
            <a:r>
              <a:rPr lang="en-US" dirty="0" smtClean="0"/>
              <a:t>Significant program changes – (changes in the statement of work)</a:t>
            </a:r>
          </a:p>
          <a:p>
            <a:pPr lvl="1"/>
            <a:r>
              <a:rPr lang="en-US" dirty="0" smtClean="0"/>
              <a:t>Principal investigator Change or a reduction in effort</a:t>
            </a:r>
          </a:p>
          <a:p>
            <a:pPr lvl="1"/>
            <a:r>
              <a:rPr lang="en-US" dirty="0" smtClean="0"/>
              <a:t>Reprogramming (overhead, equipment, issuance of subcontract)</a:t>
            </a:r>
          </a:p>
          <a:p>
            <a:pPr lvl="1"/>
            <a:r>
              <a:rPr lang="en-US" dirty="0" smtClean="0"/>
              <a:t>Changes in deliverable schedule</a:t>
            </a:r>
          </a:p>
          <a:p>
            <a:pPr lvl="1"/>
            <a:r>
              <a:rPr lang="en-US" dirty="0" smtClean="0"/>
              <a:t>No cost extensions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Award Activities (cont.)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Principal Investigator (PI) and named Co-PIs are responsible for:</a:t>
            </a:r>
          </a:p>
          <a:p>
            <a:pPr lvl="1"/>
            <a:r>
              <a:rPr lang="en-US" dirty="0" smtClean="0"/>
              <a:t>Conduct of the project</a:t>
            </a:r>
          </a:p>
          <a:p>
            <a:pPr lvl="1"/>
            <a:r>
              <a:rPr lang="en-US" dirty="0" smtClean="0"/>
              <a:t>Compliance with award terms and conditions*</a:t>
            </a:r>
          </a:p>
          <a:p>
            <a:pPr lvl="1"/>
            <a:r>
              <a:rPr lang="en-US" dirty="0" err="1" smtClean="0"/>
              <a:t>Subawardees</a:t>
            </a:r>
            <a:r>
              <a:rPr lang="en-US" dirty="0" smtClean="0"/>
              <a:t>/Subcontractors – oversight</a:t>
            </a:r>
          </a:p>
          <a:p>
            <a:pPr lvl="1"/>
            <a:r>
              <a:rPr lang="en-US" dirty="0" smtClean="0"/>
              <a:t>Export Compliance</a:t>
            </a:r>
          </a:p>
          <a:p>
            <a:pPr lvl="1"/>
            <a:r>
              <a:rPr lang="en-US" dirty="0" smtClean="0"/>
              <a:t>Deliverables (project reports and other deliverables, invention disclosure/reporting)</a:t>
            </a:r>
          </a:p>
          <a:p>
            <a:pPr lvl="1"/>
            <a:r>
              <a:rPr lang="en-US" dirty="0" smtClean="0"/>
              <a:t>Obtaining required approvals for:</a:t>
            </a:r>
          </a:p>
          <a:p>
            <a:pPr lvl="2"/>
            <a:r>
              <a:rPr lang="en-US" smtClean="0"/>
              <a:t>Equipment purchases</a:t>
            </a:r>
            <a:endParaRPr lang="en-US" dirty="0" smtClean="0"/>
          </a:p>
          <a:p>
            <a:pPr lvl="2"/>
            <a:r>
              <a:rPr lang="en-US" dirty="0" smtClean="0"/>
              <a:t>Reprogramming of Funds (e.g., subcontracting/ equipment/ travel/PSC) </a:t>
            </a:r>
          </a:p>
          <a:p>
            <a:pPr lvl="2"/>
            <a:r>
              <a:rPr lang="en-US" dirty="0" smtClean="0"/>
              <a:t>Indirect Rate – Limitations</a:t>
            </a:r>
          </a:p>
          <a:p>
            <a:pPr lvl="2"/>
            <a:endParaRPr lang="en-US" dirty="0" smtClean="0"/>
          </a:p>
          <a:p>
            <a:pPr marL="0" indent="0">
              <a:buNone/>
            </a:pPr>
            <a:r>
              <a:rPr lang="en-US" dirty="0" smtClean="0">
                <a:solidFill>
                  <a:schemeClr val="accent6">
                    <a:lumMod val="75000"/>
                  </a:schemeClr>
                </a:solidFill>
              </a:rPr>
              <a:t>*Lab/Program Administration may assist; however, PI is legally responsible for award overall compliance.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336" y="274638"/>
            <a:ext cx="7402664" cy="1143000"/>
          </a:xfrm>
        </p:spPr>
        <p:txBody>
          <a:bodyPr>
            <a:normAutofit/>
          </a:bodyPr>
          <a:lstStyle/>
          <a:p>
            <a:pPr algn="ctr"/>
            <a:r>
              <a:rPr lang="en-US" sz="2800" dirty="0" smtClean="0"/>
              <a:t>PandA</a:t>
            </a:r>
            <a:br>
              <a:rPr lang="en-US" sz="2800" dirty="0" smtClean="0"/>
            </a:br>
            <a:r>
              <a:rPr lang="en-US" sz="2800" dirty="0" smtClean="0"/>
              <a:t>A System That Meets a Corporate Need</a:t>
            </a:r>
            <a:endParaRPr lang="en-US" sz="2800" dirty="0"/>
          </a:p>
        </p:txBody>
      </p:sp>
      <p:pic>
        <p:nvPicPr>
          <p:cNvPr id="4" name="Content Placeholder 3" descr="put-heads-together.jpg"/>
          <p:cNvPicPr>
            <a:picLocks noGrp="1" noChangeAspect="1"/>
          </p:cNvPicPr>
          <p:nvPr>
            <p:ph sz="half" idx="1"/>
          </p:nvPr>
        </p:nvPicPr>
        <p:blipFill>
          <a:blip r:embed="rId2"/>
          <a:stretch>
            <a:fillRect/>
          </a:stretch>
        </p:blipFill>
        <p:spPr>
          <a:xfrm>
            <a:off x="1219200" y="1921157"/>
            <a:ext cx="2979174" cy="2155387"/>
          </a:xfrm>
          <a:effectLst>
            <a:outerShdw blurRad="50800" dist="38100" dir="2700000" algn="tl" rotWithShape="0">
              <a:prstClr val="black">
                <a:alpha val="40000"/>
              </a:prstClr>
            </a:outerShdw>
          </a:effectLst>
        </p:spPr>
      </p:pic>
      <p:sp>
        <p:nvSpPr>
          <p:cNvPr id="13" name="Content Placeholder 12"/>
          <p:cNvSpPr>
            <a:spLocks noGrp="1"/>
          </p:cNvSpPr>
          <p:nvPr>
            <p:ph sz="half" idx="2"/>
          </p:nvPr>
        </p:nvSpPr>
        <p:spPr>
          <a:xfrm>
            <a:off x="4648200" y="1447264"/>
            <a:ext cx="4038600" cy="4525963"/>
          </a:xfrm>
        </p:spPr>
        <p:txBody>
          <a:bodyPr>
            <a:normAutofit/>
          </a:bodyPr>
          <a:lstStyle/>
          <a:p>
            <a:r>
              <a:rPr lang="en-US" sz="2400" dirty="0" smtClean="0"/>
              <a:t>The development team put their heads together, </a:t>
            </a:r>
          </a:p>
          <a:p>
            <a:r>
              <a:rPr lang="en-US" sz="2400" dirty="0" smtClean="0"/>
              <a:t>gathered lots of data through user input, </a:t>
            </a:r>
          </a:p>
          <a:p>
            <a:r>
              <a:rPr lang="en-US" sz="2400" dirty="0" smtClean="0"/>
              <a:t>considered all facets of proposals from initial development through submission, and designed a customized system to meet the needs of UCAR.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Compliance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Export controls govern the transfer, distribution, disclosure, and shipment of:</a:t>
            </a:r>
          </a:p>
          <a:p>
            <a:pPr lvl="1"/>
            <a:r>
              <a:rPr lang="en-US" dirty="0" smtClean="0"/>
              <a:t>certain controlled information, software code, tangible items </a:t>
            </a:r>
          </a:p>
          <a:p>
            <a:pPr lvl="1"/>
            <a:r>
              <a:rPr lang="en-US" dirty="0" smtClean="0"/>
              <a:t>provision of certain services to Foreign Persons and countries</a:t>
            </a:r>
          </a:p>
          <a:p>
            <a:r>
              <a:rPr lang="en-US" dirty="0" smtClean="0"/>
              <a:t>Most  of the work that UCAR undertakes involves uncontrolled fundamental research that may be shared freely with Foreign Persons. </a:t>
            </a:r>
          </a:p>
          <a:p>
            <a:r>
              <a:rPr lang="en-US" dirty="0" smtClean="0"/>
              <a:t>For purposes of export control, a Foreign Person is defined as:  Anyone who is not a U.S. citizen or a green card holder.</a:t>
            </a:r>
          </a:p>
          <a:p>
            <a:r>
              <a:rPr lang="en-US" dirty="0" smtClean="0"/>
              <a:t>Export questions may be directed to lab/program Export Compliance Coordinator or UCAR’s Export Compliance Manager, Dave </a:t>
            </a:r>
            <a:r>
              <a:rPr lang="en-US" dirty="0" err="1" smtClean="0"/>
              <a:t>Sundvall</a:t>
            </a:r>
            <a:r>
              <a:rPr lang="en-US" dirty="0" smtClean="0"/>
              <a:t> (x8898)</a:t>
            </a:r>
          </a:p>
          <a:p>
            <a:r>
              <a:rPr lang="en-US" dirty="0" smtClean="0"/>
              <a:t>Export Website –  </a:t>
            </a:r>
            <a:r>
              <a:rPr lang="en-US" dirty="0" smtClean="0">
                <a:hlinkClick r:id="rId2"/>
              </a:rPr>
              <a:t>http://www.fin.ucar.edu/export/index.html</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Purchasing Related Activities</a:t>
            </a:r>
            <a:endParaRPr lang="en-US" dirty="0"/>
          </a:p>
        </p:txBody>
      </p:sp>
      <p:sp>
        <p:nvSpPr>
          <p:cNvPr id="3" name="Content Placeholder 2"/>
          <p:cNvSpPr>
            <a:spLocks noGrp="1"/>
          </p:cNvSpPr>
          <p:nvPr>
            <p:ph idx="1"/>
          </p:nvPr>
        </p:nvSpPr>
        <p:spPr/>
        <p:txBody>
          <a:bodyPr/>
          <a:lstStyle/>
          <a:p>
            <a:pPr>
              <a:buNone/>
            </a:pPr>
            <a:r>
              <a:rPr lang="en-US" dirty="0" smtClean="0"/>
              <a:t>	The Contracts Office is also responsible for the procurement of goods and services required to support all UCAR/NCAR/UCP lab and program related activities. This responsibility includes the negotiation and administration of subcontracts, subawards, leases, consulting agreements, purchase orders, etc.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lumMod val="75000"/>
                  </a:srgbClr>
                </a:solidFill>
              </a:rPr>
              <a:t>Vendor Relations</a:t>
            </a:r>
            <a:br>
              <a:rPr lang="en-US" dirty="0" smtClean="0">
                <a:solidFill>
                  <a:srgbClr val="4BACC6">
                    <a:lumMod val="75000"/>
                  </a:srgbClr>
                </a:solidFill>
              </a:rPr>
            </a:br>
            <a:r>
              <a:rPr lang="en-US" sz="2400" dirty="0" smtClean="0">
                <a:solidFill>
                  <a:srgbClr val="898989"/>
                </a:solidFill>
              </a:rPr>
              <a:t>what you need to know</a:t>
            </a:r>
            <a:endParaRPr lang="en-US" dirty="0"/>
          </a:p>
        </p:txBody>
      </p:sp>
      <p:sp>
        <p:nvSpPr>
          <p:cNvPr id="3" name="Content Placeholder 2"/>
          <p:cNvSpPr>
            <a:spLocks noGrp="1"/>
          </p:cNvSpPr>
          <p:nvPr>
            <p:ph idx="1"/>
          </p:nvPr>
        </p:nvSpPr>
        <p:spPr/>
        <p:txBody>
          <a:bodyPr>
            <a:normAutofit/>
          </a:bodyPr>
          <a:lstStyle/>
          <a:p>
            <a:r>
              <a:rPr lang="en-US" dirty="0" smtClean="0"/>
              <a:t>UCAR prohibits purchases from UCAR employees, their immediate families, or their business affiliates except under limited conditions.  UCAR </a:t>
            </a:r>
            <a:r>
              <a:rPr lang="en-US" dirty="0" smtClean="0">
                <a:hlinkClick r:id="rId2"/>
              </a:rPr>
              <a:t>Acquisition of Goods and Services, Policy 5-8</a:t>
            </a:r>
            <a:r>
              <a:rPr lang="en-US" dirty="0" smtClean="0"/>
              <a:t>.</a:t>
            </a:r>
          </a:p>
          <a:p>
            <a:pPr lvl="0"/>
            <a:r>
              <a:rPr lang="en-US" dirty="0" smtClean="0"/>
              <a:t>No employee shall perform consulting services or engage in other employment for, or business with, UCAR suppliers without written approval of the UCAR President or NCAR Director as outlined in the UCAR </a:t>
            </a:r>
            <a:r>
              <a:rPr lang="en-US" dirty="0" smtClean="0">
                <a:hlinkClick r:id="rId3"/>
              </a:rPr>
              <a:t>Policy 6-9</a:t>
            </a:r>
            <a:r>
              <a:rPr lang="en-US" dirty="0" smtClean="0"/>
              <a:t> on Outside Employment.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Relations</a:t>
            </a:r>
            <a:br>
              <a:rPr lang="en-US" dirty="0" smtClean="0"/>
            </a:br>
            <a:r>
              <a:rPr lang="en-US" sz="2400" dirty="0" smtClean="0">
                <a:solidFill>
                  <a:srgbClr val="898989"/>
                </a:solidFill>
              </a:rPr>
              <a:t>what you need to know</a:t>
            </a:r>
            <a:endParaRPr lang="en-US" sz="2400" dirty="0">
              <a:solidFill>
                <a:srgbClr val="898989"/>
              </a:solidFill>
            </a:endParaRPr>
          </a:p>
        </p:txBody>
      </p:sp>
      <p:sp>
        <p:nvSpPr>
          <p:cNvPr id="3" name="Content Placeholder 2"/>
          <p:cNvSpPr>
            <a:spLocks noGrp="1"/>
          </p:cNvSpPr>
          <p:nvPr>
            <p:ph idx="1"/>
          </p:nvPr>
        </p:nvSpPr>
        <p:spPr/>
        <p:txBody>
          <a:bodyPr>
            <a:normAutofit/>
          </a:bodyPr>
          <a:lstStyle/>
          <a:p>
            <a:pPr lvl="0">
              <a:spcAft>
                <a:spcPts val="1200"/>
              </a:spcAft>
            </a:pPr>
            <a:r>
              <a:rPr lang="en-US" dirty="0" smtClean="0"/>
              <a:t>Solicitation or acceptance of gifts, gratuities, kick-backs, fees or commissions, with the intent of influencing the award to a specific firm or business is forbidden.  UCAR </a:t>
            </a:r>
            <a:r>
              <a:rPr lang="en-US" dirty="0" smtClean="0">
                <a:hlinkClick r:id="rId2"/>
              </a:rPr>
              <a:t>Policy 2-3, Conflict of Interest</a:t>
            </a:r>
            <a:r>
              <a:rPr lang="en-US" dirty="0" smtClean="0"/>
              <a:t>. The UCAR Contracts Code of Ethics limits acceptable gifts to no more than $20.  </a:t>
            </a:r>
          </a:p>
          <a:p>
            <a:pPr>
              <a:spcAft>
                <a:spcPts val="1200"/>
              </a:spcAft>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 what you need to know</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Employees may make purchases and request reimbursement from petty cash for purchases up to $100 or obtain reimbursement via a Check Request up to $500.</a:t>
            </a:r>
          </a:p>
          <a:p>
            <a:pPr lvl="0"/>
            <a:r>
              <a:rPr lang="en-US" dirty="0" smtClean="0"/>
              <a:t>UCAR Purchasing Card (UPC) program provides a credit card to authorized employees to make purchases and have them billed directly to UCAR.</a:t>
            </a:r>
          </a:p>
          <a:p>
            <a:pPr lvl="0"/>
            <a:r>
              <a:rPr lang="en-US" dirty="0" smtClean="0"/>
              <a:t>Purchase Orders/Subcontracts/</a:t>
            </a:r>
            <a:r>
              <a:rPr lang="en-US" dirty="0" err="1" smtClean="0"/>
              <a:t>Subawards</a:t>
            </a:r>
            <a:r>
              <a:rPr lang="en-US" dirty="0" smtClean="0"/>
              <a:t>/Blanket Orders, etc.</a:t>
            </a:r>
          </a:p>
          <a:p>
            <a:pPr lvl="0"/>
            <a:r>
              <a:rPr lang="en-US" dirty="0" smtClean="0"/>
              <a:t>Acquisitions less than $10,000 do not require competitive bids, however competition is a best business practice and should be obtained if it appears to be in the best interests of UCAR to do so.</a:t>
            </a:r>
          </a:p>
          <a:p>
            <a:pPr lvl="0"/>
            <a:r>
              <a:rPr lang="en-US" dirty="0" smtClean="0"/>
              <a:t>Acquisitions equal to or greater than $10,000 require competition prior to award unless there is a valid “sole source justification”.</a:t>
            </a:r>
          </a:p>
          <a:p>
            <a:pPr lvl="0"/>
            <a:r>
              <a:rPr lang="en-US" dirty="0" smtClean="0"/>
              <a:t>Shipments: All shipments must be made to UCAR Shipping and Receiving, unless a written waiver is granted:</a:t>
            </a:r>
            <a:br>
              <a:rPr lang="en-US" dirty="0" smtClean="0"/>
            </a:br>
            <a:r>
              <a:rPr lang="en-US" dirty="0" smtClean="0"/>
              <a:t>UCAR</a:t>
            </a:r>
            <a:br>
              <a:rPr lang="en-US" dirty="0" smtClean="0"/>
            </a:br>
            <a:r>
              <a:rPr lang="en-US" dirty="0" smtClean="0"/>
              <a:t>3090 Center Green Drive</a:t>
            </a:r>
            <a:br>
              <a:rPr lang="en-US" dirty="0" smtClean="0"/>
            </a:br>
            <a:r>
              <a:rPr lang="en-US" dirty="0" smtClean="0"/>
              <a:t>Boulder, CO 80301</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Sole Source Justification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What does Sole Source mean? </a:t>
            </a:r>
          </a:p>
          <a:p>
            <a:pPr>
              <a:buNone/>
            </a:pPr>
            <a:r>
              <a:rPr lang="en-US" dirty="0" smtClean="0"/>
              <a:t>	There is only one known source, after reasonable market investigation has been done, to satisfy a specific requirement. </a:t>
            </a:r>
          </a:p>
          <a:p>
            <a:pPr>
              <a:buNone/>
            </a:pPr>
            <a:r>
              <a:rPr lang="en-US" dirty="0" smtClean="0"/>
              <a:t>	Supplier may have unique or patented technologies that could exclude other Subcontractors or </a:t>
            </a:r>
            <a:r>
              <a:rPr lang="en-US" dirty="0" err="1" smtClean="0"/>
              <a:t>Subawardees</a:t>
            </a:r>
            <a:r>
              <a:rPr lang="en-US" dirty="0" smtClean="0"/>
              <a:t> from the specific procurement.</a:t>
            </a:r>
          </a:p>
          <a:p>
            <a:pPr>
              <a:buNone/>
            </a:pPr>
            <a:r>
              <a:rPr lang="en-US" dirty="0" smtClean="0"/>
              <a:t>What is needed for a Sole Source Justification?</a:t>
            </a:r>
          </a:p>
          <a:p>
            <a:r>
              <a:rPr lang="en-US" dirty="0" smtClean="0"/>
              <a:t>Completed and signed Sole Source Justification Form</a:t>
            </a:r>
          </a:p>
          <a:p>
            <a:r>
              <a:rPr lang="en-US" dirty="0" smtClean="0"/>
              <a:t>At point of proposal – A proposal’s statement of work that clearly identifies the Co-PI/Co-I as a member of the proposal team</a:t>
            </a:r>
          </a:p>
          <a:p>
            <a:r>
              <a:rPr lang="en-US" dirty="0" smtClean="0"/>
              <a:t>Documentation of why a specific supplier is the most practical supplier even when other suppliers exist.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Ratifications and Waivers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What is a ratification or a waiver? – Is the act of officially authorizing or sanctioning an unauthorized action. </a:t>
            </a:r>
            <a:r>
              <a:rPr lang="en-US" smtClean="0"/>
              <a:t> </a:t>
            </a:r>
            <a:endParaRPr lang="en-US" dirty="0" smtClean="0"/>
          </a:p>
          <a:p>
            <a:pPr marL="0" indent="0">
              <a:buNone/>
            </a:pPr>
            <a:endParaRPr lang="en-US" dirty="0" smtClean="0"/>
          </a:p>
          <a:p>
            <a:pPr marL="0" indent="0">
              <a:buNone/>
            </a:pPr>
            <a:r>
              <a:rPr lang="en-US" dirty="0" smtClean="0"/>
              <a:t>Areas requiring most frequent ratifications/waivers include:</a:t>
            </a:r>
          </a:p>
          <a:p>
            <a:r>
              <a:rPr lang="en-US" dirty="0" smtClean="0"/>
              <a:t>Check Request – exceed $500 limit</a:t>
            </a:r>
          </a:p>
          <a:p>
            <a:r>
              <a:rPr lang="en-US" dirty="0" smtClean="0"/>
              <a:t>Shipping Location - Non-Approved UCAR location </a:t>
            </a:r>
          </a:p>
          <a:p>
            <a:r>
              <a:rPr lang="en-US" dirty="0" smtClean="0"/>
              <a:t>Purchasing Guidance can be found at:</a:t>
            </a:r>
          </a:p>
          <a:p>
            <a:pPr lvl="1"/>
            <a:r>
              <a:rPr lang="en-US" dirty="0" smtClean="0"/>
              <a:t>Check Request: </a:t>
            </a:r>
            <a:r>
              <a:rPr lang="en-US" dirty="0" smtClean="0">
                <a:hlinkClick r:id="rId2"/>
              </a:rPr>
              <a:t>http://www.fin.ucar.edu/contracts/contracts/guideline/internal/POvsCheckReq.html</a:t>
            </a:r>
            <a:r>
              <a:rPr lang="en-US" dirty="0" smtClean="0"/>
              <a:t> </a:t>
            </a:r>
          </a:p>
          <a:p>
            <a:pPr lvl="1"/>
            <a:r>
              <a:rPr lang="en-US" dirty="0" smtClean="0"/>
              <a:t>Procurement Guide: </a:t>
            </a:r>
            <a:r>
              <a:rPr lang="en-US" dirty="0" smtClean="0">
                <a:hlinkClick r:id="rId3"/>
              </a:rPr>
              <a:t>http://www.fin.ucar.edu/contracts/contracts/guideline/cp_fguide.html</a:t>
            </a: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Compliance Issues</a:t>
            </a:r>
            <a:endParaRPr lang="en-US" dirty="0"/>
          </a:p>
        </p:txBody>
      </p:sp>
      <p:sp>
        <p:nvSpPr>
          <p:cNvPr id="5" name="Subtitle 4"/>
          <p:cNvSpPr>
            <a:spLocks noGrp="1"/>
          </p:cNvSpPr>
          <p:nvPr>
            <p:ph type="subTitle" idx="1"/>
          </p:nvPr>
        </p:nvSpPr>
        <p:spPr/>
        <p:txBody>
          <a:bodyPr/>
          <a:lstStyle/>
          <a:p>
            <a:r>
              <a:rPr lang="en-US" dirty="0" smtClean="0"/>
              <a:t>Anita monk-</a:t>
            </a:r>
            <a:r>
              <a:rPr lang="en-US" dirty="0" err="1" smtClean="0"/>
              <a:t>ryan</a:t>
            </a:r>
            <a:endParaRPr lang="en-US" dirty="0" smtClean="0"/>
          </a:p>
          <a:p>
            <a:r>
              <a:rPr lang="en-US" sz="1600" dirty="0" smtClean="0"/>
              <a:t>Manager, Project Accounting</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Compliance</a:t>
            </a:r>
            <a:endParaRPr lang="en-US" dirty="0"/>
          </a:p>
        </p:txBody>
      </p:sp>
      <p:sp>
        <p:nvSpPr>
          <p:cNvPr id="3" name="Content Placeholder 2"/>
          <p:cNvSpPr>
            <a:spLocks noGrp="1"/>
          </p:cNvSpPr>
          <p:nvPr>
            <p:ph idx="1"/>
          </p:nvPr>
        </p:nvSpPr>
        <p:spPr/>
        <p:txBody>
          <a:bodyPr/>
          <a:lstStyle/>
          <a:p>
            <a:r>
              <a:rPr lang="en-US" dirty="0" smtClean="0"/>
              <a:t>OMB Circular A-110: Administration of grants and agreements</a:t>
            </a:r>
          </a:p>
          <a:p>
            <a:r>
              <a:rPr lang="en-US" dirty="0" smtClean="0"/>
              <a:t>OMB Circular A-122: Cost Principles</a:t>
            </a:r>
          </a:p>
          <a:p>
            <a:r>
              <a:rPr lang="en-US" dirty="0" smtClean="0"/>
              <a:t>OMB Circular A-133: Audit Requirements</a:t>
            </a:r>
          </a:p>
          <a:p>
            <a:endParaRPr lang="en-US" dirty="0"/>
          </a:p>
          <a:p>
            <a:pPr marL="0" indent="0">
              <a:buNone/>
            </a:pPr>
            <a:r>
              <a:rPr lang="en-US" sz="2000" dirty="0" smtClean="0">
                <a:solidFill>
                  <a:schemeClr val="accent6"/>
                </a:solidFill>
                <a:hlinkClick r:id="rId2"/>
              </a:rPr>
              <a:t>http://www.whitehouse.gov/omb/circulars_index-education</a:t>
            </a:r>
            <a:endParaRPr lang="en-US" sz="2000" dirty="0">
              <a:solidFill>
                <a:schemeClr val="accent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A Comprehensive System for Managing Proposals and Awards</a:t>
            </a:r>
            <a:endParaRPr lang="en-US" sz="2800" dirty="0"/>
          </a:p>
        </p:txBody>
      </p:sp>
      <p:sp>
        <p:nvSpPr>
          <p:cNvPr id="3" name="Content Placeholder 2"/>
          <p:cNvSpPr>
            <a:spLocks noGrp="1"/>
          </p:cNvSpPr>
          <p:nvPr>
            <p:ph idx="1"/>
          </p:nvPr>
        </p:nvSpPr>
        <p:spPr>
          <a:xfrm>
            <a:off x="1765190" y="1417638"/>
            <a:ext cx="7378810" cy="4279392"/>
          </a:xfrm>
        </p:spPr>
        <p:txBody>
          <a:bodyPr>
            <a:normAutofit fontScale="92500"/>
          </a:bodyPr>
          <a:lstStyle/>
          <a:p>
            <a:pPr>
              <a:buNone/>
            </a:pPr>
            <a:r>
              <a:rPr lang="en-US" dirty="0" err="1" smtClean="0"/>
              <a:t>PandA</a:t>
            </a:r>
            <a:r>
              <a:rPr lang="en-US" dirty="0" smtClean="0"/>
              <a:t> collects &amp; stores data in a centrally managed database</a:t>
            </a:r>
          </a:p>
          <a:p>
            <a:r>
              <a:rPr lang="en-US" dirty="0" smtClean="0"/>
              <a:t>Proposal</a:t>
            </a:r>
          </a:p>
          <a:p>
            <a:pPr lvl="1"/>
            <a:r>
              <a:rPr lang="en-US" dirty="0" smtClean="0"/>
              <a:t>Access to all proposal data in one central location</a:t>
            </a:r>
          </a:p>
          <a:p>
            <a:pPr lvl="1"/>
            <a:r>
              <a:rPr lang="en-US" dirty="0" smtClean="0"/>
              <a:t>Document management</a:t>
            </a:r>
          </a:p>
          <a:p>
            <a:pPr lvl="1"/>
            <a:r>
              <a:rPr lang="en-US" dirty="0" smtClean="0"/>
              <a:t>Online workflow and approvals</a:t>
            </a:r>
          </a:p>
          <a:p>
            <a:pPr lvl="1"/>
            <a:r>
              <a:rPr lang="en-US" dirty="0" smtClean="0"/>
              <a:t>Robust budgeting tool</a:t>
            </a:r>
          </a:p>
          <a:p>
            <a:pPr lvl="1"/>
            <a:r>
              <a:rPr lang="en-US" dirty="0" smtClean="0"/>
              <a:t>Proposal package generation tool for submission</a:t>
            </a:r>
          </a:p>
          <a:p>
            <a:r>
              <a:rPr lang="en-US" dirty="0" smtClean="0"/>
              <a:t>Awards - </a:t>
            </a:r>
            <a:r>
              <a:rPr lang="en-US" i="1" dirty="0" smtClean="0"/>
              <a:t>currently under development</a:t>
            </a:r>
          </a:p>
          <a:p>
            <a:pPr lvl="1"/>
            <a:r>
              <a:rPr lang="en-US" dirty="0" smtClean="0"/>
              <a:t>Award management capabilities will include:</a:t>
            </a:r>
          </a:p>
          <a:p>
            <a:pPr lvl="2"/>
            <a:r>
              <a:rPr lang="en-US" dirty="0" smtClean="0"/>
              <a:t>Pre-award actions</a:t>
            </a:r>
          </a:p>
          <a:p>
            <a:pPr lvl="2"/>
            <a:r>
              <a:rPr lang="en-US" dirty="0" smtClean="0"/>
              <a:t>Deliverable and report tracking</a:t>
            </a:r>
          </a:p>
          <a:p>
            <a:pPr lvl="2"/>
            <a:r>
              <a:rPr lang="en-US" dirty="0" smtClean="0"/>
              <a:t>Post-award actions</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Circular A-110	</a:t>
            </a:r>
            <a:endParaRPr lang="en-US" dirty="0"/>
          </a:p>
        </p:txBody>
      </p:sp>
      <p:sp>
        <p:nvSpPr>
          <p:cNvPr id="3" name="Content Placeholder 2"/>
          <p:cNvSpPr>
            <a:spLocks noGrp="1"/>
          </p:cNvSpPr>
          <p:nvPr>
            <p:ph idx="1"/>
          </p:nvPr>
        </p:nvSpPr>
        <p:spPr/>
        <p:txBody>
          <a:bodyPr/>
          <a:lstStyle/>
          <a:p>
            <a:r>
              <a:rPr lang="en-US" dirty="0" smtClean="0"/>
              <a:t>Institutions of Higher Education, Hospitals, and Other Non-Profit Organizations</a:t>
            </a:r>
          </a:p>
          <a:p>
            <a:pPr lvl="1"/>
            <a:r>
              <a:rPr lang="en-US" dirty="0" smtClean="0"/>
              <a:t>Administration of grants and agreements</a:t>
            </a:r>
          </a:p>
          <a:p>
            <a:pPr lvl="2"/>
            <a:r>
              <a:rPr lang="en-US" dirty="0" smtClean="0"/>
              <a:t>Pre-award requirements</a:t>
            </a:r>
          </a:p>
          <a:p>
            <a:pPr lvl="2"/>
            <a:r>
              <a:rPr lang="en-US" dirty="0" smtClean="0"/>
              <a:t>Post award requirements</a:t>
            </a:r>
          </a:p>
          <a:p>
            <a:pPr lvl="2"/>
            <a:r>
              <a:rPr lang="en-US" dirty="0" smtClean="0"/>
              <a:t>Close out requirements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Circular A-122</a:t>
            </a:r>
            <a:endParaRPr lang="en-US" dirty="0"/>
          </a:p>
        </p:txBody>
      </p:sp>
      <p:sp>
        <p:nvSpPr>
          <p:cNvPr id="3" name="Content Placeholder 2"/>
          <p:cNvSpPr>
            <a:spLocks noGrp="1"/>
          </p:cNvSpPr>
          <p:nvPr>
            <p:ph idx="1"/>
          </p:nvPr>
        </p:nvSpPr>
        <p:spPr/>
        <p:txBody>
          <a:bodyPr>
            <a:normAutofit/>
          </a:bodyPr>
          <a:lstStyle/>
          <a:p>
            <a:r>
              <a:rPr lang="en-US" dirty="0" smtClean="0"/>
              <a:t>Cost Principles for Non-Profit Organizations</a:t>
            </a:r>
          </a:p>
          <a:p>
            <a:pPr lvl="1"/>
            <a:r>
              <a:rPr lang="en-US" dirty="0" smtClean="0"/>
              <a:t>Principles for determining costs</a:t>
            </a:r>
          </a:p>
          <a:p>
            <a:pPr lvl="2"/>
            <a:r>
              <a:rPr lang="en-US" dirty="0" smtClean="0"/>
              <a:t>Factors affecting allowability of costs.  To be allowable under an award, cost must meet the following general criteria:</a:t>
            </a:r>
          </a:p>
          <a:p>
            <a:pPr lvl="3"/>
            <a:r>
              <a:rPr lang="en-US" dirty="0" smtClean="0"/>
              <a:t>Be reasonable for the performance of the award and be allocable thereto under these principles</a:t>
            </a:r>
          </a:p>
          <a:p>
            <a:pPr lvl="3"/>
            <a:r>
              <a:rPr lang="en-US" dirty="0" smtClean="0"/>
              <a:t>Be consistent with policies and procedures that apply uniformly to both federally financed and other activities of the organization.</a:t>
            </a:r>
          </a:p>
          <a:p>
            <a:pPr lvl="3"/>
            <a:r>
              <a:rPr lang="en-US" dirty="0" smtClean="0"/>
              <a:t>Be accorded consistent treatment</a:t>
            </a:r>
          </a:p>
          <a:p>
            <a:pPr lvl="3"/>
            <a:r>
              <a:rPr lang="en-US" dirty="0" smtClean="0"/>
              <a:t>Be adequately documented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Circular A-122 Attachments</a:t>
            </a:r>
            <a:endParaRPr lang="en-US" dirty="0"/>
          </a:p>
        </p:txBody>
      </p:sp>
      <p:sp>
        <p:nvSpPr>
          <p:cNvPr id="3" name="Content Placeholder 2"/>
          <p:cNvSpPr>
            <a:spLocks noGrp="1"/>
          </p:cNvSpPr>
          <p:nvPr>
            <p:ph idx="1"/>
          </p:nvPr>
        </p:nvSpPr>
        <p:spPr/>
        <p:txBody>
          <a:bodyPr/>
          <a:lstStyle/>
          <a:p>
            <a:r>
              <a:rPr lang="en-US" dirty="0" smtClean="0"/>
              <a:t>Attachment A</a:t>
            </a:r>
          </a:p>
          <a:p>
            <a:pPr lvl="1"/>
            <a:r>
              <a:rPr lang="en-US" dirty="0" smtClean="0"/>
              <a:t>Direct vs. Indirect costs</a:t>
            </a:r>
          </a:p>
          <a:p>
            <a:pPr lvl="1"/>
            <a:r>
              <a:rPr lang="en-US" dirty="0" smtClean="0"/>
              <a:t>Allowability and </a:t>
            </a:r>
            <a:r>
              <a:rPr lang="en-US" dirty="0" err="1" smtClean="0"/>
              <a:t>allocability</a:t>
            </a:r>
            <a:r>
              <a:rPr lang="en-US" dirty="0" smtClean="0"/>
              <a:t> of costs</a:t>
            </a:r>
          </a:p>
          <a:p>
            <a:pPr lvl="1"/>
            <a:r>
              <a:rPr lang="en-US" dirty="0" smtClean="0"/>
              <a:t>Determination of indirect cost rates</a:t>
            </a:r>
          </a:p>
          <a:p>
            <a:pPr lvl="1"/>
            <a:r>
              <a:rPr lang="en-US" dirty="0" smtClean="0"/>
              <a:t>Negotiation of rates by cognizant audit agency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OMB Circular A-122 Attachments</a:t>
            </a:r>
            <a:endParaRPr lang="en-US" dirty="0"/>
          </a:p>
        </p:txBody>
      </p:sp>
      <p:sp>
        <p:nvSpPr>
          <p:cNvPr id="3" name="Content Placeholder 2"/>
          <p:cNvSpPr>
            <a:spLocks noGrp="1"/>
          </p:cNvSpPr>
          <p:nvPr>
            <p:ph idx="1"/>
          </p:nvPr>
        </p:nvSpPr>
        <p:spPr/>
        <p:txBody>
          <a:bodyPr/>
          <a:lstStyle/>
          <a:p>
            <a:r>
              <a:rPr lang="en-US" dirty="0" smtClean="0"/>
              <a:t>Attachment B	</a:t>
            </a:r>
          </a:p>
          <a:p>
            <a:pPr lvl="1"/>
            <a:r>
              <a:rPr lang="en-US" dirty="0" smtClean="0"/>
              <a:t>Selected items of cost such as</a:t>
            </a:r>
          </a:p>
          <a:p>
            <a:pPr lvl="2"/>
            <a:r>
              <a:rPr lang="en-US" dirty="0" smtClean="0"/>
              <a:t>Advertising</a:t>
            </a:r>
          </a:p>
          <a:p>
            <a:pPr lvl="2"/>
            <a:r>
              <a:rPr lang="en-US" dirty="0" smtClean="0"/>
              <a:t>Alcoholic Beverages</a:t>
            </a:r>
          </a:p>
          <a:p>
            <a:pPr lvl="2"/>
            <a:r>
              <a:rPr lang="en-US" dirty="0" smtClean="0"/>
              <a:t>Entertainment Costs</a:t>
            </a:r>
          </a:p>
          <a:p>
            <a:pPr lvl="2"/>
            <a:r>
              <a:rPr lang="en-US" dirty="0" smtClean="0"/>
              <a:t>Fines and Penalties</a:t>
            </a:r>
          </a:p>
          <a:p>
            <a:pPr lvl="2"/>
            <a:r>
              <a:rPr lang="en-US" dirty="0" smtClean="0"/>
              <a:t>Participant Support Costs</a:t>
            </a:r>
          </a:p>
          <a:p>
            <a:pPr lvl="2"/>
            <a:r>
              <a:rPr lang="en-US" dirty="0" smtClean="0"/>
              <a:t>Lobbying</a:t>
            </a:r>
          </a:p>
          <a:p>
            <a:pPr lvl="2"/>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Circular A-133</a:t>
            </a:r>
            <a:endParaRPr lang="en-US" dirty="0"/>
          </a:p>
        </p:txBody>
      </p:sp>
      <p:sp>
        <p:nvSpPr>
          <p:cNvPr id="3" name="Content Placeholder 2"/>
          <p:cNvSpPr>
            <a:spLocks noGrp="1"/>
          </p:cNvSpPr>
          <p:nvPr>
            <p:ph idx="1"/>
          </p:nvPr>
        </p:nvSpPr>
        <p:spPr/>
        <p:txBody>
          <a:bodyPr/>
          <a:lstStyle/>
          <a:p>
            <a:r>
              <a:rPr lang="en-US" dirty="0" smtClean="0"/>
              <a:t>Audits of States, Local Governments, and Non Profit Organizations</a:t>
            </a:r>
          </a:p>
          <a:p>
            <a:pPr lvl="1"/>
            <a:r>
              <a:rPr lang="en-US" dirty="0" smtClean="0"/>
              <a:t>Sets forth standards for obtaining consistency and uniformity among Federal agencies for the audit of States, local governments, and non-profit organizations expending Federal Awards.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Circular A-133 items</a:t>
            </a:r>
            <a:endParaRPr lang="en-US" dirty="0"/>
          </a:p>
        </p:txBody>
      </p:sp>
      <p:sp>
        <p:nvSpPr>
          <p:cNvPr id="3" name="Content Placeholder 2"/>
          <p:cNvSpPr>
            <a:spLocks noGrp="1"/>
          </p:cNvSpPr>
          <p:nvPr>
            <p:ph idx="1"/>
          </p:nvPr>
        </p:nvSpPr>
        <p:spPr/>
        <p:txBody>
          <a:bodyPr/>
          <a:lstStyle/>
          <a:p>
            <a:r>
              <a:rPr lang="en-US" dirty="0" smtClean="0"/>
              <a:t>Audit requirements</a:t>
            </a:r>
          </a:p>
          <a:p>
            <a:r>
              <a:rPr lang="en-US" dirty="0" err="1" smtClean="0"/>
              <a:t>Auditee</a:t>
            </a:r>
            <a:r>
              <a:rPr lang="en-US" dirty="0" smtClean="0"/>
              <a:t> responsibilities</a:t>
            </a:r>
          </a:p>
          <a:p>
            <a:r>
              <a:rPr lang="en-US" dirty="0" smtClean="0"/>
              <a:t>Auditor responsibilities</a:t>
            </a:r>
          </a:p>
          <a:p>
            <a:r>
              <a:rPr lang="en-US" dirty="0" smtClean="0"/>
              <a:t>Instructions for submitting the audit report to the Federal Audit Clearing House for the US </a:t>
            </a:r>
            <a:r>
              <a:rPr lang="en-US" dirty="0" err="1" smtClean="0"/>
              <a:t>Cenus</a:t>
            </a:r>
            <a:r>
              <a:rPr lang="en-US" dirty="0" smtClean="0"/>
              <a:t> Bureau</a:t>
            </a:r>
          </a:p>
          <a:p>
            <a:endParaRPr lang="en-US" dirty="0">
              <a:hlinkClick r:id="rId2"/>
            </a:endParaRPr>
          </a:p>
          <a:p>
            <a:pPr>
              <a:buNone/>
            </a:pPr>
            <a:r>
              <a:rPr lang="en-US" dirty="0" smtClean="0">
                <a:hlinkClick r:id="rId2"/>
              </a:rPr>
              <a:t>http://harvester.census.gov/sac/</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ctrTitle"/>
          </p:nvPr>
        </p:nvSpPr>
        <p:spPr/>
        <p:txBody>
          <a:bodyPr/>
          <a:lstStyle/>
          <a:p>
            <a:r>
              <a:rPr lang="en-US" smtClean="0"/>
              <a:t>Salary Access Training</a:t>
            </a:r>
            <a:endParaRPr lang="en-US" dirty="0"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Salary Access Guideline</a:t>
            </a:r>
            <a:endParaRPr lang="en-US" dirty="0"/>
          </a:p>
        </p:txBody>
      </p:sp>
      <p:sp>
        <p:nvSpPr>
          <p:cNvPr id="3" name="Content Placeholder 2"/>
          <p:cNvSpPr>
            <a:spLocks noGrp="1"/>
          </p:cNvSpPr>
          <p:nvPr>
            <p:ph idx="1"/>
          </p:nvPr>
        </p:nvSpPr>
        <p:spPr/>
        <p:txBody>
          <a:bodyPr/>
          <a:lstStyle/>
          <a:p>
            <a:endParaRPr lang="en-US" smtClean="0"/>
          </a:p>
          <a:p>
            <a:endParaRPr lang="en-US" dirty="0" smtClean="0"/>
          </a:p>
        </p:txBody>
      </p:sp>
      <p:sp>
        <p:nvSpPr>
          <p:cNvPr id="5" name="Content Placeholder 2"/>
          <p:cNvSpPr txBox="1">
            <a:spLocks/>
          </p:cNvSpPr>
          <p:nvPr/>
        </p:nvSpPr>
        <p:spPr bwMode="auto">
          <a:xfrm>
            <a:off x="2231922" y="1600202"/>
            <a:ext cx="6531077" cy="3896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50000"/>
              </a:spcBef>
              <a:buClr>
                <a:srgbClr val="8794CB"/>
              </a:buClr>
              <a:buSzPct val="75000"/>
              <a:buFont typeface="Wingdings" charset="2"/>
              <a:buChar char="q"/>
              <a:defRPr/>
            </a:pPr>
            <a:r>
              <a:rPr lang="en-US" sz="2400" dirty="0" smtClean="0"/>
              <a:t>Employee salaries are confidential information covered under three UCAR Policies:</a:t>
            </a:r>
          </a:p>
          <a:p>
            <a:pPr marL="800100" lvl="1" indent="-342900">
              <a:spcBef>
                <a:spcPct val="50000"/>
              </a:spcBef>
              <a:buClr>
                <a:srgbClr val="8794CB"/>
              </a:buClr>
              <a:buSzPct val="75000"/>
              <a:buFont typeface="Wingdings" charset="2"/>
              <a:buChar char="q"/>
              <a:defRPr/>
            </a:pPr>
            <a:r>
              <a:rPr lang="en-US" sz="2400" dirty="0" smtClean="0">
                <a:hlinkClick r:id="rId2"/>
              </a:rPr>
              <a:t>Ethical Conduct Policy (2-1)</a:t>
            </a:r>
            <a:endParaRPr lang="en-US" sz="2400" dirty="0" smtClean="0"/>
          </a:p>
          <a:p>
            <a:pPr marL="800100" lvl="1" indent="-342900">
              <a:spcBef>
                <a:spcPct val="50000"/>
              </a:spcBef>
              <a:buClr>
                <a:srgbClr val="8794CB"/>
              </a:buClr>
              <a:buSzPct val="75000"/>
              <a:buFont typeface="Wingdings" charset="2"/>
              <a:buChar char="q"/>
              <a:defRPr/>
            </a:pPr>
            <a:r>
              <a:rPr lang="en-US" sz="2400" dirty="0" smtClean="0">
                <a:hlinkClick r:id="rId3"/>
              </a:rPr>
              <a:t>Employee Personnel Records Policy (6-2)</a:t>
            </a:r>
            <a:endParaRPr lang="en-US" sz="2400" dirty="0" smtClean="0"/>
          </a:p>
          <a:p>
            <a:pPr marL="800100" lvl="1" indent="-342900">
              <a:spcBef>
                <a:spcPct val="50000"/>
              </a:spcBef>
              <a:buClr>
                <a:srgbClr val="8794CB"/>
              </a:buClr>
              <a:buSzPct val="75000"/>
              <a:buFont typeface="Wingdings" charset="2"/>
              <a:buChar char="q"/>
              <a:defRPr/>
            </a:pPr>
            <a:r>
              <a:rPr lang="en-US" sz="2400" dirty="0" smtClean="0">
                <a:hlinkClick r:id="rId4"/>
              </a:rPr>
              <a:t>Access and Use of Computer and Information Systems Policy (3-6)</a:t>
            </a:r>
            <a:endParaRPr lang="en-US" sz="2400" dirty="0" smtClean="0"/>
          </a:p>
          <a:p>
            <a:pPr marL="800100" lvl="1" indent="-342900">
              <a:spcBef>
                <a:spcPct val="50000"/>
              </a:spcBef>
              <a:buClr>
                <a:srgbClr val="8794CB"/>
              </a:buClr>
              <a:buSzPct val="75000"/>
              <a:buFont typeface="Wingdings" charset="2"/>
              <a:buChar char="q"/>
              <a:defRPr/>
            </a:pPr>
            <a:endParaRPr lang="en-US" sz="2400" dirty="0" smtClean="0"/>
          </a:p>
          <a:p>
            <a:pPr marL="800100" lvl="1" indent="-342900">
              <a:spcBef>
                <a:spcPct val="50000"/>
              </a:spcBef>
              <a:buClr>
                <a:srgbClr val="8794CB"/>
              </a:buClr>
              <a:buSzPct val="75000"/>
              <a:buFont typeface="Wingdings" charset="2"/>
              <a:buChar char="q"/>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Ethical Conduct Policy</a:t>
            </a:r>
            <a:endParaRPr lang="en-US" dirty="0"/>
          </a:p>
        </p:txBody>
      </p:sp>
      <p:sp>
        <p:nvSpPr>
          <p:cNvPr id="3" name="Content Placeholder 2"/>
          <p:cNvSpPr>
            <a:spLocks noGrp="1"/>
          </p:cNvSpPr>
          <p:nvPr>
            <p:ph idx="1"/>
          </p:nvPr>
        </p:nvSpPr>
        <p:spPr/>
        <p:txBody>
          <a:bodyPr/>
          <a:lstStyle/>
          <a:p>
            <a:endParaRPr lang="en-US" smtClean="0"/>
          </a:p>
          <a:p>
            <a:endParaRPr lang="en-US" smtClean="0"/>
          </a:p>
          <a:p>
            <a:endParaRPr lang="en-US" dirty="0" smtClean="0"/>
          </a:p>
        </p:txBody>
      </p:sp>
      <p:sp>
        <p:nvSpPr>
          <p:cNvPr id="5" name="Content Placeholder 2"/>
          <p:cNvSpPr txBox="1">
            <a:spLocks/>
          </p:cNvSpPr>
          <p:nvPr/>
        </p:nvSpPr>
        <p:spPr bwMode="auto">
          <a:xfrm>
            <a:off x="2075688" y="1417638"/>
            <a:ext cx="6826955" cy="3783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342900">
              <a:spcBef>
                <a:spcPct val="50000"/>
              </a:spcBef>
              <a:buClr>
                <a:srgbClr val="8794CB"/>
              </a:buClr>
              <a:buSzPct val="75000"/>
              <a:defRPr/>
            </a:pPr>
            <a:r>
              <a:rPr lang="en-US" sz="2400" i="1" dirty="0" smtClean="0"/>
              <a:t>UCAR is committed to upholding high ethical standards in all of its scientific, technical, educational, and administrative operations. </a:t>
            </a:r>
          </a:p>
          <a:p>
            <a:pPr indent="-342900">
              <a:spcBef>
                <a:spcPct val="50000"/>
              </a:spcBef>
              <a:buClr>
                <a:srgbClr val="8794CB"/>
              </a:buClr>
              <a:buSzPct val="75000"/>
              <a:defRPr/>
            </a:pPr>
            <a:r>
              <a:rPr lang="en-US" sz="2400" i="1" dirty="0" smtClean="0"/>
              <a:t>Consistent with this commitment, UCAR expects its employees to act with integrity and to exhibit behaviors that merit public trust and confidence.</a:t>
            </a:r>
          </a:p>
          <a:p>
            <a:pPr marL="800100" lvl="1" indent="-342900">
              <a:spcBef>
                <a:spcPct val="50000"/>
              </a:spcBef>
              <a:buClr>
                <a:srgbClr val="8794CB"/>
              </a:buClr>
              <a:buSzPct val="75000"/>
              <a:buFont typeface="Wingdings" charset="2"/>
              <a:buChar char="q"/>
              <a:defRPr/>
            </a:pPr>
            <a:endParaRPr lang="en-US" sz="2400" dirty="0" smtClean="0"/>
          </a:p>
          <a:p>
            <a:pPr marL="800100" lvl="1" indent="-342900">
              <a:spcBef>
                <a:spcPct val="50000"/>
              </a:spcBef>
              <a:buClr>
                <a:srgbClr val="8794CB"/>
              </a:buClr>
              <a:buSzPct val="75000"/>
              <a:buFont typeface="Wingdings" charset="2"/>
              <a:buChar char="q"/>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Employee Personnel Records Policy</a:t>
            </a:r>
            <a:endParaRPr lang="en-US" dirty="0"/>
          </a:p>
        </p:txBody>
      </p:sp>
      <p:sp>
        <p:nvSpPr>
          <p:cNvPr id="3" name="Content Placeholder 2"/>
          <p:cNvSpPr>
            <a:spLocks noGrp="1"/>
          </p:cNvSpPr>
          <p:nvPr>
            <p:ph idx="1"/>
          </p:nvPr>
        </p:nvSpPr>
        <p:spPr/>
        <p:txBody>
          <a:bodyPr/>
          <a:lstStyle/>
          <a:p>
            <a:endParaRPr lang="en-US" smtClean="0"/>
          </a:p>
          <a:p>
            <a:endParaRPr lang="en-US" smtClean="0"/>
          </a:p>
          <a:p>
            <a:endParaRPr lang="en-US" dirty="0" smtClean="0"/>
          </a:p>
        </p:txBody>
      </p:sp>
      <p:sp>
        <p:nvSpPr>
          <p:cNvPr id="5" name="Content Placeholder 2"/>
          <p:cNvSpPr txBox="1">
            <a:spLocks/>
          </p:cNvSpPr>
          <p:nvPr/>
        </p:nvSpPr>
        <p:spPr bwMode="auto">
          <a:xfrm>
            <a:off x="2075688" y="1417638"/>
            <a:ext cx="6687312" cy="4461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spcBef>
                <a:spcPct val="50000"/>
              </a:spcBef>
              <a:buClr>
                <a:srgbClr val="8794CB"/>
              </a:buClr>
              <a:buSzPct val="75000"/>
              <a:defRPr/>
            </a:pPr>
            <a:r>
              <a:rPr lang="en-US" sz="2400" i="1" dirty="0" smtClean="0"/>
              <a:t>Each UCAR employee has a responsibility to exercise reasonable and prudent efforts to safeguard the privacy, confidentiality and security of Employment Records and the Personal Information of our current and former employees.</a:t>
            </a:r>
            <a:endParaRPr lang="en-US" i="1" dirty="0" smtClean="0"/>
          </a:p>
          <a:p>
            <a:pPr marL="800100" lvl="1" indent="-342900">
              <a:spcBef>
                <a:spcPct val="50000"/>
              </a:spcBef>
              <a:buClr>
                <a:srgbClr val="8794CB"/>
              </a:buClr>
              <a:buSzPct val="75000"/>
              <a:buFont typeface="Courier New" pitchFamily="49" charset="0"/>
              <a:buChar char="o"/>
              <a:defRPr/>
            </a:pPr>
            <a:r>
              <a:rPr lang="en-US" i="1" dirty="0" smtClean="0"/>
              <a:t>Access to Employment Records or Personal Information regarding an employee is…for official business purposes…authorized by the Director of Human Resources. </a:t>
            </a:r>
          </a:p>
          <a:p>
            <a:pPr marL="800100" lvl="1" indent="-342900">
              <a:spcBef>
                <a:spcPct val="50000"/>
              </a:spcBef>
              <a:buClr>
                <a:srgbClr val="8794CB"/>
              </a:buClr>
              <a:buSzPct val="75000"/>
              <a:buFont typeface="Courier New" pitchFamily="49" charset="0"/>
              <a:buChar char="o"/>
              <a:defRPr/>
            </a:pPr>
            <a:r>
              <a:rPr lang="en-US" i="1" dirty="0" smtClean="0"/>
              <a:t>Non-electronic records must be disposed of in a manner that safeguards Personal Information and ensures the confidentiality of Employment Records, typically by shredding such documents.</a:t>
            </a:r>
          </a:p>
          <a:p>
            <a:pPr marL="800100" lvl="1" indent="-342900">
              <a:spcBef>
                <a:spcPct val="50000"/>
              </a:spcBef>
              <a:buClr>
                <a:srgbClr val="8794CB"/>
              </a:buClr>
              <a:buSzPct val="75000"/>
              <a:buFont typeface="Courier New" pitchFamily="49" charset="0"/>
              <a:buChar char="o"/>
              <a:defRPr/>
            </a:pPr>
            <a:r>
              <a:rPr lang="en-US" i="1" dirty="0" smtClean="0"/>
              <a:t>Employees must not dispose of UCAR computers or portable electronic storage devices containing Sensitive Personal Information unless such disposal is done in a secure manner…</a:t>
            </a:r>
          </a:p>
          <a:p>
            <a:pPr marL="800100" lvl="1" indent="-342900">
              <a:spcBef>
                <a:spcPct val="50000"/>
              </a:spcBef>
              <a:buClr>
                <a:srgbClr val="8794CB"/>
              </a:buClr>
              <a:buSzPct val="75000"/>
              <a:buFont typeface="Wingdings" charset="2"/>
              <a:buChar char="q"/>
              <a:defRPr/>
            </a:pPr>
            <a:endParaRPr lang="en-US" sz="2400" dirty="0" smtClean="0"/>
          </a:p>
          <a:p>
            <a:pPr marL="800100" lvl="1" indent="-342900">
              <a:spcBef>
                <a:spcPct val="50000"/>
              </a:spcBef>
              <a:buClr>
                <a:srgbClr val="8794CB"/>
              </a:buClr>
              <a:buSzPct val="75000"/>
              <a:buFont typeface="Wingdings" charset="2"/>
              <a:buChar char="q"/>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143123"/>
            <a:ext cx="6826955" cy="1274515"/>
          </a:xfrm>
        </p:spPr>
        <p:txBody>
          <a:bodyPr/>
          <a:lstStyle/>
          <a:p>
            <a:r>
              <a:rPr lang="en-US" dirty="0" smtClean="0"/>
              <a:t>Why are we here today?</a:t>
            </a:r>
            <a:endParaRPr lang="en-US" dirty="0"/>
          </a:p>
        </p:txBody>
      </p:sp>
      <p:sp>
        <p:nvSpPr>
          <p:cNvPr id="3" name="Content Placeholder 2"/>
          <p:cNvSpPr>
            <a:spLocks noGrp="1"/>
          </p:cNvSpPr>
          <p:nvPr>
            <p:ph idx="1"/>
          </p:nvPr>
        </p:nvSpPr>
        <p:spPr>
          <a:xfrm>
            <a:off x="1741336" y="1219200"/>
            <a:ext cx="7161307" cy="4768132"/>
          </a:xfrm>
        </p:spPr>
        <p:txBody>
          <a:bodyPr>
            <a:normAutofit fontScale="92500" lnSpcReduction="10000"/>
          </a:bodyPr>
          <a:lstStyle/>
          <a:p>
            <a:pPr marL="0" indent="0">
              <a:buNone/>
            </a:pPr>
            <a:r>
              <a:rPr lang="en-US" dirty="0" smtClean="0"/>
              <a:t>Required Training for Users of the Proposal and Awards System (PandA)</a:t>
            </a:r>
          </a:p>
          <a:p>
            <a:r>
              <a:rPr lang="en-US" dirty="0" smtClean="0"/>
              <a:t>All Users of the PandA system are expected to know:</a:t>
            </a:r>
          </a:p>
          <a:p>
            <a:pPr lvl="1"/>
            <a:r>
              <a:rPr lang="en-US" dirty="0" smtClean="0"/>
              <a:t>PandA will be the system for proposal preparation and submission</a:t>
            </a:r>
          </a:p>
          <a:p>
            <a:pPr lvl="2"/>
            <a:r>
              <a:rPr lang="en-US" dirty="0" smtClean="0"/>
              <a:t>Replaces Advance Notice </a:t>
            </a:r>
          </a:p>
          <a:p>
            <a:pPr lvl="1"/>
            <a:r>
              <a:rPr lang="en-US" dirty="0" smtClean="0"/>
              <a:t>Responsibilities associated with your roles as Users</a:t>
            </a:r>
          </a:p>
          <a:p>
            <a:pPr lvl="1"/>
            <a:r>
              <a:rPr lang="en-US" dirty="0" smtClean="0"/>
              <a:t>Relevant UCAR policies &amp; procedures regarding:</a:t>
            </a:r>
          </a:p>
          <a:p>
            <a:pPr lvl="2"/>
            <a:r>
              <a:rPr lang="en-US" dirty="0" smtClean="0"/>
              <a:t>Proposal preparation and submission</a:t>
            </a:r>
          </a:p>
          <a:p>
            <a:pPr lvl="2"/>
            <a:r>
              <a:rPr lang="en-US" dirty="0" smtClean="0"/>
              <a:t>Contract management</a:t>
            </a:r>
          </a:p>
          <a:p>
            <a:pPr lvl="3"/>
            <a:r>
              <a:rPr lang="en-US" dirty="0" smtClean="0"/>
              <a:t>Direct Awards</a:t>
            </a:r>
          </a:p>
          <a:p>
            <a:pPr lvl="3"/>
            <a:r>
              <a:rPr lang="en-US" dirty="0" smtClean="0"/>
              <a:t>Procurement</a:t>
            </a:r>
          </a:p>
          <a:p>
            <a:pPr lvl="3"/>
            <a:r>
              <a:rPr lang="en-US" dirty="0" smtClean="0"/>
              <a:t>Financial Compliance</a:t>
            </a:r>
          </a:p>
          <a:p>
            <a:pPr lvl="2"/>
            <a:r>
              <a:rPr lang="en-US" dirty="0" smtClean="0"/>
              <a:t>Access to confidential salary information for proposal budget preparation</a:t>
            </a:r>
          </a:p>
          <a:p>
            <a:pPr lvl="4"/>
            <a:endParaRPr lang="en-US" dirty="0" smtClean="0"/>
          </a:p>
          <a:p>
            <a:pPr lvl="2"/>
            <a:endParaRPr lang="en-US" dirty="0" smtClean="0"/>
          </a:p>
          <a:p>
            <a:pPr lvl="2"/>
            <a:endParaRPr lang="en-US" dirty="0" smtClean="0"/>
          </a:p>
          <a:p>
            <a:pPr lvl="2"/>
            <a:endParaRPr lang="en-US" dirty="0" smtClean="0"/>
          </a:p>
          <a:p>
            <a:endParaRPr lang="en-US" dirty="0"/>
          </a:p>
        </p:txBody>
      </p:sp>
      <p:sp>
        <p:nvSpPr>
          <p:cNvPr id="5" name="Content Placeholder 2"/>
          <p:cNvSpPr txBox="1">
            <a:spLocks/>
          </p:cNvSpPr>
          <p:nvPr/>
        </p:nvSpPr>
        <p:spPr bwMode="auto">
          <a:xfrm>
            <a:off x="609600" y="1219200"/>
            <a:ext cx="818388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50000"/>
              </a:spcBef>
              <a:spcAft>
                <a:spcPct val="0"/>
              </a:spcAft>
              <a:buClr>
                <a:srgbClr val="8794CB"/>
              </a:buClr>
              <a:buSzPct val="75000"/>
              <a:buFont typeface="Wingdings" charset="2"/>
              <a:buChar char="q"/>
              <a:tabLst/>
              <a:defRPr/>
            </a:pPr>
            <a:endParaRPr kumimoji="0" lang="en-US" sz="1800" b="0" i="0" u="none" strike="noStrike" kern="0" cap="none" spc="0" normalizeH="0" baseline="0" noProof="0" dirty="0" smtClean="0">
              <a:ln>
                <a:noFill/>
              </a:ln>
              <a:solidFill>
                <a:schemeClr val="tx1"/>
              </a:solidFill>
              <a:effectLst/>
              <a:uLnTx/>
              <a:uFillTx/>
              <a:latin typeface="+mn-lt"/>
              <a:ea typeface="ＭＳ Ｐゴシック" charset="-128"/>
            </a:endParaRPr>
          </a:p>
          <a:p>
            <a:pPr marL="685800" lvl="1" indent="-228600" eaLnBrk="0" hangingPunct="0">
              <a:spcBef>
                <a:spcPct val="20000"/>
              </a:spcBef>
              <a:buClr>
                <a:srgbClr val="8794CB"/>
              </a:buClr>
              <a:defRPr/>
            </a:pPr>
            <a:endParaRPr kumimoji="0" lang="en-US" b="0" i="1" u="none" strike="noStrike" kern="0" cap="none" spc="0" normalizeH="0" baseline="0" noProof="0" dirty="0" smtClean="0">
              <a:ln>
                <a:noFill/>
              </a:ln>
              <a:solidFill>
                <a:schemeClr val="tx1"/>
              </a:solidFill>
              <a:effectLst/>
              <a:uLnTx/>
              <a:uFillTx/>
              <a:latin typeface="+mn-lt"/>
              <a:ea typeface="ＭＳ Ｐゴシック" charset="-128"/>
            </a:endParaRPr>
          </a:p>
          <a:p>
            <a:pPr marL="342900" marR="0" lvl="0" indent="-342900" algn="l" defTabSz="914400" rtl="0" eaLnBrk="0" fontAlgn="base" latinLnBrk="0" hangingPunct="0">
              <a:lnSpc>
                <a:spcPct val="100000"/>
              </a:lnSpc>
              <a:spcBef>
                <a:spcPct val="50000"/>
              </a:spcBef>
              <a:spcAft>
                <a:spcPct val="0"/>
              </a:spcAft>
              <a:buClr>
                <a:srgbClr val="8794CB"/>
              </a:buClr>
              <a:buSzPct val="75000"/>
              <a:buFont typeface="Wingdings" charset="2"/>
              <a:buNone/>
              <a:tabLst/>
              <a:defRPr/>
            </a:pPr>
            <a:endParaRPr kumimoji="0" lang="en-US" sz="24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and Use of Computer Information Systems Policy</a:t>
            </a:r>
            <a:endParaRPr lang="en-US" dirty="0"/>
          </a:p>
        </p:txBody>
      </p:sp>
      <p:sp>
        <p:nvSpPr>
          <p:cNvPr id="3" name="Content Placeholder 2"/>
          <p:cNvSpPr>
            <a:spLocks noGrp="1"/>
          </p:cNvSpPr>
          <p:nvPr>
            <p:ph idx="1"/>
          </p:nvPr>
        </p:nvSpPr>
        <p:spPr/>
        <p:txBody>
          <a:bodyPr/>
          <a:lstStyle/>
          <a:p>
            <a:endParaRPr lang="en-US" smtClean="0"/>
          </a:p>
          <a:p>
            <a:endParaRPr lang="en-US" smtClean="0"/>
          </a:p>
          <a:p>
            <a:endParaRPr lang="en-US" dirty="0" smtClean="0"/>
          </a:p>
        </p:txBody>
      </p:sp>
      <p:sp>
        <p:nvSpPr>
          <p:cNvPr id="5" name="Content Placeholder 2"/>
          <p:cNvSpPr txBox="1">
            <a:spLocks/>
          </p:cNvSpPr>
          <p:nvPr/>
        </p:nvSpPr>
        <p:spPr bwMode="auto">
          <a:xfrm>
            <a:off x="2075688" y="1600201"/>
            <a:ext cx="6687312" cy="4279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a:spcBef>
                <a:spcPct val="50000"/>
              </a:spcBef>
              <a:buClr>
                <a:srgbClr val="8794CB"/>
              </a:buClr>
              <a:buSzPct val="75000"/>
              <a:defRPr/>
            </a:pPr>
            <a:r>
              <a:rPr lang="en-US" sz="2400" i="1" dirty="0" smtClean="0"/>
              <a:t>Authorized users must access and use all computer and information systems in an ethical and legal manner and without adverse effect on its employees. </a:t>
            </a:r>
          </a:p>
          <a:p>
            <a:pPr marL="800100" lvl="1" indent="-342900">
              <a:spcBef>
                <a:spcPct val="50000"/>
              </a:spcBef>
              <a:buClr>
                <a:srgbClr val="8794CB"/>
              </a:buClr>
              <a:buSzPct val="75000"/>
              <a:defRPr/>
            </a:pPr>
            <a:r>
              <a:rPr lang="en-US" sz="2400" i="1" dirty="0" smtClean="0"/>
              <a:t>UCAR computer and information systems shall not be used to violate any UCAR policy.  </a:t>
            </a:r>
          </a:p>
          <a:p>
            <a:pPr marL="800100" lvl="1" indent="-342900">
              <a:spcBef>
                <a:spcPct val="50000"/>
              </a:spcBef>
              <a:buClr>
                <a:srgbClr val="8794CB"/>
              </a:buClr>
              <a:buSzPct val="75000"/>
              <a:defRPr/>
            </a:pPr>
            <a:r>
              <a:rPr lang="en-US" sz="2400" i="1" dirty="0" smtClean="0"/>
              <a:t>UCAR management may access any user's computer and information system(s) to review the manner of their use in order to ensure compliance with this policy.</a:t>
            </a:r>
          </a:p>
          <a:p>
            <a:pPr marL="800100" lvl="1" indent="-342900">
              <a:spcBef>
                <a:spcPct val="50000"/>
              </a:spcBef>
              <a:buClr>
                <a:srgbClr val="8794CB"/>
              </a:buClr>
              <a:buSzPct val="75000"/>
              <a:buFont typeface="Wingdings" charset="2"/>
              <a:buChar char="q"/>
              <a:defRPr/>
            </a:pPr>
            <a:endParaRPr lang="en-US" sz="2400" dirty="0" smtClean="0"/>
          </a:p>
          <a:p>
            <a:pPr marL="800100" lvl="1" indent="-342900">
              <a:spcBef>
                <a:spcPct val="50000"/>
              </a:spcBef>
              <a:buClr>
                <a:srgbClr val="8794CB"/>
              </a:buClr>
              <a:buSzPct val="75000"/>
              <a:buFont typeface="Wingdings" charset="2"/>
              <a:buChar char="q"/>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Access</a:t>
            </a:r>
            <a:endParaRPr lang="en-US" dirty="0"/>
          </a:p>
        </p:txBody>
      </p:sp>
      <p:sp>
        <p:nvSpPr>
          <p:cNvPr id="3" name="Content Placeholder 2"/>
          <p:cNvSpPr>
            <a:spLocks noGrp="1"/>
          </p:cNvSpPr>
          <p:nvPr>
            <p:ph idx="1"/>
          </p:nvPr>
        </p:nvSpPr>
        <p:spPr/>
        <p:txBody>
          <a:bodyPr/>
          <a:lstStyle/>
          <a:p>
            <a:endParaRPr lang="en-US" smtClean="0"/>
          </a:p>
          <a:p>
            <a:endParaRPr lang="en-US" smtClean="0"/>
          </a:p>
          <a:p>
            <a:endParaRPr lang="en-US" dirty="0" smtClean="0"/>
          </a:p>
        </p:txBody>
      </p:sp>
      <p:sp>
        <p:nvSpPr>
          <p:cNvPr id="5" name="Content Placeholder 2"/>
          <p:cNvSpPr txBox="1">
            <a:spLocks/>
          </p:cNvSpPr>
          <p:nvPr/>
        </p:nvSpPr>
        <p:spPr bwMode="auto">
          <a:xfrm>
            <a:off x="2075688" y="1600200"/>
            <a:ext cx="6687312" cy="4279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800100" lvl="1" indent="-342900">
              <a:spcBef>
                <a:spcPct val="50000"/>
              </a:spcBef>
              <a:buClr>
                <a:srgbClr val="8794CB"/>
              </a:buClr>
              <a:buSzPct val="75000"/>
              <a:buFont typeface="Wingdings" pitchFamily="2" charset="2"/>
              <a:buChar char="§"/>
              <a:defRPr/>
            </a:pPr>
            <a:r>
              <a:rPr lang="en-US" sz="2400" dirty="0" smtClean="0"/>
              <a:t>PI/Co-PI and Administrators may access salary information for the explicit use of preparing proposals.</a:t>
            </a:r>
          </a:p>
          <a:p>
            <a:pPr marL="800100" lvl="1" indent="-342900">
              <a:spcBef>
                <a:spcPct val="50000"/>
              </a:spcBef>
              <a:buClr>
                <a:srgbClr val="8794CB"/>
              </a:buClr>
              <a:buSzPct val="75000"/>
              <a:buFont typeface="Wingdings" pitchFamily="2" charset="2"/>
              <a:buChar char="§"/>
              <a:defRPr/>
            </a:pPr>
            <a:r>
              <a:rPr lang="en-US" sz="2400" dirty="0" smtClean="0"/>
              <a:t> Any other access of salary information will be considered a violation of policy.</a:t>
            </a:r>
          </a:p>
          <a:p>
            <a:pPr marL="800100" lvl="1" indent="-342900">
              <a:spcBef>
                <a:spcPct val="50000"/>
              </a:spcBef>
              <a:buClr>
                <a:srgbClr val="8794CB"/>
              </a:buClr>
              <a:buSzPct val="75000"/>
              <a:buFont typeface="Wingdings" charset="2"/>
              <a:buChar char="q"/>
              <a:defRPr/>
            </a:pPr>
            <a:endParaRPr lang="en-US" sz="2400" dirty="0" smtClean="0"/>
          </a:p>
          <a:p>
            <a:pPr marL="800100" lvl="1" indent="-342900">
              <a:spcBef>
                <a:spcPct val="50000"/>
              </a:spcBef>
              <a:buClr>
                <a:srgbClr val="8794CB"/>
              </a:buClr>
              <a:buSzPct val="75000"/>
              <a:buFont typeface="Wingdings" charset="2"/>
              <a:buChar char="q"/>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Agreement to Access Salary Data</a:t>
            </a:r>
            <a:endParaRPr lang="en-US" dirty="0"/>
          </a:p>
        </p:txBody>
      </p:sp>
      <p:sp>
        <p:nvSpPr>
          <p:cNvPr id="3" name="Content Placeholder 2"/>
          <p:cNvSpPr>
            <a:spLocks noGrp="1"/>
          </p:cNvSpPr>
          <p:nvPr>
            <p:ph idx="1"/>
          </p:nvPr>
        </p:nvSpPr>
        <p:spPr/>
        <p:txBody>
          <a:bodyPr/>
          <a:lstStyle/>
          <a:p>
            <a:endParaRPr lang="en-US" smtClean="0"/>
          </a:p>
          <a:p>
            <a:endParaRPr lang="en-US" smtClean="0"/>
          </a:p>
          <a:p>
            <a:endParaRPr lang="en-US" dirty="0" smtClean="0"/>
          </a:p>
        </p:txBody>
      </p:sp>
      <p:sp>
        <p:nvSpPr>
          <p:cNvPr id="5" name="Content Placeholder 2"/>
          <p:cNvSpPr txBox="1">
            <a:spLocks/>
          </p:cNvSpPr>
          <p:nvPr/>
        </p:nvSpPr>
        <p:spPr bwMode="auto">
          <a:xfrm>
            <a:off x="457200" y="990600"/>
            <a:ext cx="83058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a:spcBef>
                <a:spcPct val="50000"/>
              </a:spcBef>
              <a:buClr>
                <a:srgbClr val="8794CB"/>
              </a:buClr>
              <a:buSzPct val="75000"/>
              <a:buFont typeface="Wingdings" charset="2"/>
              <a:buChar char="q"/>
              <a:defRPr/>
            </a:pPr>
            <a:endParaRPr lang="en-US" sz="2400" dirty="0" smtClean="0"/>
          </a:p>
          <a:p>
            <a:pPr marL="800100" lvl="1" indent="-342900">
              <a:spcBef>
                <a:spcPct val="50000"/>
              </a:spcBef>
              <a:buClr>
                <a:srgbClr val="8794CB"/>
              </a:buClr>
              <a:buSzPct val="75000"/>
              <a:buFont typeface="Wingdings" charset="2"/>
              <a:buChar char="q"/>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50000"/>
              </a:spcBef>
              <a:spcAft>
                <a:spcPct val="0"/>
              </a:spcAft>
              <a:buClr>
                <a:srgbClr val="8794CB"/>
              </a:buClr>
              <a:buSzPct val="75000"/>
              <a:buFont typeface="Wingdings" charset="2"/>
              <a:buChar char="q"/>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6" name="Rectangle 5"/>
          <p:cNvSpPr/>
          <p:nvPr/>
        </p:nvSpPr>
        <p:spPr>
          <a:xfrm>
            <a:off x="2075688" y="1417638"/>
            <a:ext cx="6611112" cy="3600986"/>
          </a:xfrm>
          <a:prstGeom prst="rect">
            <a:avLst/>
          </a:prstGeom>
        </p:spPr>
        <p:txBody>
          <a:bodyPr wrap="square">
            <a:spAutoFit/>
          </a:bodyPr>
          <a:lstStyle/>
          <a:p>
            <a:pPr marL="800100" lvl="1" indent="-342900">
              <a:spcBef>
                <a:spcPct val="50000"/>
              </a:spcBef>
              <a:buClr>
                <a:srgbClr val="8794CB"/>
              </a:buClr>
              <a:buSzPct val="75000"/>
              <a:buFont typeface="Wingdings" charset="2"/>
              <a:buChar char="q"/>
              <a:defRPr/>
            </a:pPr>
            <a:r>
              <a:rPr lang="en-US" sz="2400" dirty="0" smtClean="0"/>
              <a:t>Only those employees whose jobs require access to UCAR salary information shall be authorized access.  </a:t>
            </a:r>
          </a:p>
          <a:p>
            <a:pPr marL="800100" lvl="1" indent="-342900">
              <a:spcBef>
                <a:spcPct val="50000"/>
              </a:spcBef>
              <a:buClr>
                <a:srgbClr val="8794CB"/>
              </a:buClr>
              <a:buSzPct val="75000"/>
              <a:buFont typeface="Wingdings" charset="2"/>
              <a:buChar char="q"/>
              <a:defRPr/>
            </a:pPr>
            <a:r>
              <a:rPr lang="en-US" sz="2400" dirty="0" smtClean="0"/>
              <a:t>Prior to authorization and access, all such employees are required to sign UCAR's Salary Access form, thereby acknowledging and agreeing that they understand and shall abide by UCAR policies concerning access and use of salary information.</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752" y="274637"/>
            <a:ext cx="2715584" cy="5267421"/>
          </a:xfrm>
        </p:spPr>
        <p:txBody>
          <a:bodyPr>
            <a:normAutofit fontScale="90000"/>
          </a:bodyPr>
          <a:lstStyle/>
          <a:p>
            <a:r>
              <a:rPr lang="en-US" dirty="0" smtClean="0"/>
              <a:t/>
            </a:r>
            <a:br>
              <a:rPr lang="en-US" dirty="0" smtClean="0"/>
            </a:br>
            <a:r>
              <a:rPr lang="en-US" dirty="0" smtClean="0"/>
              <a:t>* Sign Salary Access Form</a:t>
            </a:r>
            <a:br>
              <a:rPr lang="en-US" dirty="0" smtClean="0"/>
            </a:br>
            <a:r>
              <a:rPr lang="en-US" dirty="0" smtClean="0"/>
              <a:t/>
            </a:r>
            <a:br>
              <a:rPr lang="en-US" dirty="0" smtClean="0"/>
            </a:br>
            <a:r>
              <a:rPr lang="en-US" dirty="0" smtClean="0"/>
              <a:t/>
            </a:r>
            <a:br>
              <a:rPr lang="en-US" dirty="0" smtClean="0"/>
            </a:br>
            <a:r>
              <a:rPr lang="en-US" dirty="0" smtClean="0"/>
              <a:t>* Break</a:t>
            </a:r>
            <a:br>
              <a:rPr lang="en-US" dirty="0" smtClean="0"/>
            </a:br>
            <a:r>
              <a:rPr lang="en-US" dirty="0" smtClean="0"/>
              <a:t/>
            </a:r>
            <a:br>
              <a:rPr lang="en-US" dirty="0" smtClean="0"/>
            </a:br>
            <a:r>
              <a:rPr lang="en-US" dirty="0" smtClean="0"/>
              <a:t/>
            </a:r>
            <a:br>
              <a:rPr lang="en-US" dirty="0" smtClean="0"/>
            </a:br>
            <a:r>
              <a:rPr lang="en-US" dirty="0" smtClean="0"/>
              <a:t>* </a:t>
            </a:r>
            <a:r>
              <a:rPr lang="en-US" dirty="0" err="1" smtClean="0"/>
              <a:t>PandA</a:t>
            </a:r>
            <a:r>
              <a:rPr lang="en-US" dirty="0" smtClean="0"/>
              <a:t> Demonstration</a:t>
            </a:r>
            <a:endParaRPr lang="en-US" dirty="0"/>
          </a:p>
        </p:txBody>
      </p:sp>
      <p:pic>
        <p:nvPicPr>
          <p:cNvPr id="5" name="Picture 4" descr="log bump.png"/>
          <p:cNvPicPr>
            <a:picLocks noChangeAspect="1"/>
          </p:cNvPicPr>
          <p:nvPr/>
        </p:nvPicPr>
        <p:blipFill>
          <a:blip r:embed="rId2" cstate="print"/>
          <a:stretch>
            <a:fillRect/>
          </a:stretch>
        </p:blipFill>
        <p:spPr>
          <a:xfrm>
            <a:off x="4746523" y="274638"/>
            <a:ext cx="4019048" cy="571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solidFill>
                  <a:schemeClr val="accent1">
                    <a:lumMod val="75000"/>
                  </a:schemeClr>
                </a:solidFill>
                <a:latin typeface="Calibri" pitchFamily="34" charset="0"/>
              </a:rPr>
              <a:t>NCAR Proposal Policies &amp; Procedures</a:t>
            </a:r>
            <a:endParaRPr lang="en-US" sz="4400" dirty="0">
              <a:solidFill>
                <a:schemeClr val="accent1">
                  <a:lumMod val="75000"/>
                </a:schemeClr>
              </a:solidFill>
            </a:endParaRPr>
          </a:p>
        </p:txBody>
      </p:sp>
      <p:sp>
        <p:nvSpPr>
          <p:cNvPr id="3" name="Subtitle 2"/>
          <p:cNvSpPr>
            <a:spLocks noGrp="1"/>
          </p:cNvSpPr>
          <p:nvPr>
            <p:ph type="subTitle" idx="1"/>
          </p:nvPr>
        </p:nvSpPr>
        <p:spPr/>
        <p:txBody>
          <a:bodyPr/>
          <a:lstStyle/>
          <a:p>
            <a:r>
              <a:rPr lang="en-US" sz="2000" b="1" dirty="0" smtClean="0">
                <a:solidFill>
                  <a:schemeClr val="accent3">
                    <a:lumMod val="75000"/>
                  </a:schemeClr>
                </a:solidFill>
                <a:latin typeface="Calibri" pitchFamily="34" charset="0"/>
              </a:rPr>
              <a:t>NCAR Budget and Planning Office</a:t>
            </a:r>
            <a:endParaRPr lang="en-US" sz="2000" dirty="0" smtClean="0">
              <a:solidFill>
                <a:schemeClr val="accent3">
                  <a:lumMod val="75000"/>
                </a:schemeClr>
              </a:solidFill>
              <a:latin typeface="Calibri" pitchFamily="34" charset="0"/>
            </a:endParaRPr>
          </a:p>
          <a:p>
            <a:endParaRPr lang="en-US" dirty="0" smtClean="0">
              <a:solidFill>
                <a:schemeClr val="accent3">
                  <a:lumMod val="75000"/>
                </a:schemeClr>
              </a:solidFill>
              <a:latin typeface="Calibri" pitchFamily="34" charset="0"/>
            </a:endParaRPr>
          </a:p>
          <a:p>
            <a:r>
              <a:rPr lang="en-US" dirty="0" smtClean="0">
                <a:solidFill>
                  <a:schemeClr val="accent3">
                    <a:lumMod val="75000"/>
                  </a:schemeClr>
                </a:solidFill>
                <a:latin typeface="Calibri" pitchFamily="34" charset="0"/>
              </a:rPr>
              <a:t>Valerie Koch</a:t>
            </a:r>
          </a:p>
          <a:p>
            <a:r>
              <a:rPr lang="en-US" dirty="0" smtClean="0">
                <a:solidFill>
                  <a:schemeClr val="accent3">
                    <a:lumMod val="75000"/>
                  </a:schemeClr>
                </a:solidFill>
                <a:latin typeface="Calibri" pitchFamily="34" charset="0"/>
              </a:rPr>
              <a:t>Manager, Proposal Operations</a:t>
            </a:r>
          </a:p>
          <a:p>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1178" y="228600"/>
            <a:ext cx="6851822" cy="768178"/>
          </a:xfrm>
        </p:spPr>
        <p:txBody>
          <a:bodyPr>
            <a:normAutofit/>
          </a:bodyPr>
          <a:lstStyle/>
          <a:p>
            <a:r>
              <a:rPr lang="en-US" sz="4000" dirty="0" smtClean="0">
                <a:solidFill>
                  <a:schemeClr val="tx2"/>
                </a:solidFill>
                <a:latin typeface="Calibri" pitchFamily="34" charset="0"/>
              </a:rPr>
              <a:t>Topics</a:t>
            </a:r>
            <a:endParaRPr lang="en-US" sz="4000" dirty="0">
              <a:solidFill>
                <a:schemeClr val="tx2"/>
              </a:solidFill>
              <a:latin typeface="Calibri" pitchFamily="34" charset="0"/>
            </a:endParaRPr>
          </a:p>
        </p:txBody>
      </p:sp>
      <p:sp>
        <p:nvSpPr>
          <p:cNvPr id="2" name="Content Placeholder 1"/>
          <p:cNvSpPr>
            <a:spLocks noGrp="1"/>
          </p:cNvSpPr>
          <p:nvPr>
            <p:ph idx="1"/>
          </p:nvPr>
        </p:nvSpPr>
        <p:spPr>
          <a:xfrm>
            <a:off x="1787610" y="1143000"/>
            <a:ext cx="7257536" cy="4571999"/>
          </a:xfrm>
        </p:spPr>
        <p:style>
          <a:lnRef idx="0">
            <a:schemeClr val="accent6"/>
          </a:lnRef>
          <a:fillRef idx="3">
            <a:schemeClr val="accent6"/>
          </a:fillRef>
          <a:effectRef idx="3">
            <a:schemeClr val="accent6"/>
          </a:effectRef>
          <a:fontRef idx="minor">
            <a:schemeClr val="lt1"/>
          </a:fontRef>
        </p:style>
        <p:txBody>
          <a:bodyPr>
            <a:normAutofit lnSpcReduction="10000"/>
          </a:bodyPr>
          <a:lstStyle/>
          <a:p>
            <a:r>
              <a:rPr lang="en-US" sz="2500" dirty="0" smtClean="0">
                <a:latin typeface="Calibri" pitchFamily="34" charset="0"/>
              </a:rPr>
              <a:t>NCAR  as an FFRDC / Funding Sources</a:t>
            </a:r>
          </a:p>
          <a:p>
            <a:r>
              <a:rPr lang="en-US" sz="2500" dirty="0" smtClean="0">
                <a:latin typeface="Calibri" pitchFamily="34" charset="0"/>
              </a:rPr>
              <a:t>Proposal Guidance / Requirements</a:t>
            </a:r>
          </a:p>
          <a:p>
            <a:pPr lvl="1"/>
            <a:r>
              <a:rPr lang="en-US" sz="2100" dirty="0" smtClean="0">
                <a:latin typeface="Calibri" pitchFamily="34" charset="0"/>
              </a:rPr>
              <a:t>NSF Cooperative Agreement Requirements</a:t>
            </a:r>
          </a:p>
          <a:p>
            <a:pPr lvl="2"/>
            <a:r>
              <a:rPr lang="en-US" sz="1900" dirty="0" smtClean="0">
                <a:latin typeface="Calibri" pitchFamily="34" charset="0"/>
              </a:rPr>
              <a:t>President’s Advisory Committee for University Relations (PACUR) Requirements</a:t>
            </a:r>
          </a:p>
          <a:p>
            <a:pPr lvl="1"/>
            <a:r>
              <a:rPr lang="en-US" sz="2100" dirty="0" smtClean="0">
                <a:latin typeface="Calibri" pitchFamily="34" charset="0"/>
              </a:rPr>
              <a:t>UCAR Proposal Policy</a:t>
            </a:r>
          </a:p>
          <a:p>
            <a:pPr lvl="1"/>
            <a:r>
              <a:rPr lang="en-US" sz="2100" dirty="0" smtClean="0">
                <a:latin typeface="Calibri" pitchFamily="34" charset="0"/>
              </a:rPr>
              <a:t>Sponsor Guidance / Requirements</a:t>
            </a:r>
          </a:p>
          <a:p>
            <a:pPr lvl="2"/>
            <a:r>
              <a:rPr lang="en-US" sz="1700" dirty="0" smtClean="0">
                <a:latin typeface="Calibri" pitchFamily="34" charset="0"/>
              </a:rPr>
              <a:t>Rules Specific to NSF Proposals</a:t>
            </a:r>
          </a:p>
          <a:p>
            <a:r>
              <a:rPr lang="en-US" sz="2500" dirty="0" smtClean="0">
                <a:latin typeface="Calibri" pitchFamily="34" charset="0"/>
              </a:rPr>
              <a:t>Roles, Responsibilities, and Approvals</a:t>
            </a:r>
          </a:p>
          <a:p>
            <a:r>
              <a:rPr lang="en-US" sz="2500" dirty="0" smtClean="0">
                <a:latin typeface="Calibri" pitchFamily="34" charset="0"/>
              </a:rPr>
              <a:t>NCAR Proposal Web Page</a:t>
            </a:r>
          </a:p>
          <a:p>
            <a:r>
              <a:rPr lang="en-US" sz="2500" dirty="0" smtClean="0">
                <a:latin typeface="Calibri" pitchFamily="34" charset="0"/>
              </a:rPr>
              <a:t>Contacts</a:t>
            </a:r>
          </a:p>
          <a:p>
            <a:r>
              <a:rPr lang="en-US" sz="2500" dirty="0" smtClean="0">
                <a:latin typeface="Calibri" pitchFamily="34" charset="0"/>
              </a:rPr>
              <a:t>Questions</a:t>
            </a: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52368" y="140043"/>
            <a:ext cx="6734432" cy="850557"/>
          </a:xfrm>
        </p:spPr>
        <p:txBody>
          <a:bodyPr>
            <a:noAutofit/>
          </a:bodyPr>
          <a:lstStyle/>
          <a:p>
            <a:pPr algn="ctr"/>
            <a:r>
              <a:rPr lang="en-US" sz="4000" dirty="0" smtClean="0">
                <a:solidFill>
                  <a:schemeClr val="accent1">
                    <a:lumMod val="75000"/>
                  </a:schemeClr>
                </a:solidFill>
                <a:latin typeface="Calibri" pitchFamily="34" charset="0"/>
              </a:rPr>
              <a:t>NCAR Funding</a:t>
            </a:r>
            <a:endParaRPr lang="en-US" sz="4000" dirty="0">
              <a:solidFill>
                <a:schemeClr val="accent1">
                  <a:lumMod val="75000"/>
                </a:schemeClr>
              </a:solidFill>
              <a:latin typeface="Calibri" pitchFamily="34" charset="0"/>
            </a:endParaRPr>
          </a:p>
        </p:txBody>
      </p:sp>
      <p:pic>
        <p:nvPicPr>
          <p:cNvPr id="5123" name="Picture 3"/>
          <p:cNvPicPr>
            <a:picLocks noGrp="1" noChangeAspect="1" noChangeArrowheads="1"/>
          </p:cNvPicPr>
          <p:nvPr>
            <p:ph idx="1"/>
          </p:nvPr>
        </p:nvPicPr>
        <p:blipFill>
          <a:blip r:embed="rId3" cstate="print"/>
          <a:srcRect/>
          <a:stretch>
            <a:fillRect/>
          </a:stretch>
        </p:blipFill>
        <p:spPr bwMode="auto">
          <a:xfrm>
            <a:off x="1713470" y="990600"/>
            <a:ext cx="7430530" cy="4759411"/>
          </a:xfrm>
          <a:prstGeom prst="rect">
            <a:avLst/>
          </a:prstGeom>
          <a:noFill/>
          <a:ln w="9525">
            <a:noFill/>
            <a:miter lim="800000"/>
            <a:headEnd/>
            <a:tailEnd/>
          </a:ln>
          <a:effectLst/>
        </p:spPr>
      </p:pic>
      <p:sp>
        <p:nvSpPr>
          <p:cNvPr id="4" name="TextBox 3"/>
          <p:cNvSpPr txBox="1"/>
          <p:nvPr/>
        </p:nvSpPr>
        <p:spPr>
          <a:xfrm>
            <a:off x="1713470" y="5272215"/>
            <a:ext cx="7430530" cy="677108"/>
          </a:xfrm>
          <a:prstGeom prst="rect">
            <a:avLst/>
          </a:prstGeom>
          <a:noFill/>
        </p:spPr>
        <p:txBody>
          <a:bodyPr wrap="square" rtlCol="0">
            <a:spAutoFit/>
          </a:bodyPr>
          <a:lstStyle/>
          <a:p>
            <a:pPr>
              <a:buFont typeface="Wingdings" pitchFamily="2" charset="2"/>
              <a:buChar char="Ø"/>
            </a:pPr>
            <a:r>
              <a:rPr lang="en-US" sz="2000" b="1" dirty="0" smtClean="0">
                <a:latin typeface="Calibri" pitchFamily="34" charset="0"/>
                <a:cs typeface="Calibri" pitchFamily="34" charset="0"/>
              </a:rPr>
              <a:t> </a:t>
            </a:r>
            <a:r>
              <a:rPr lang="en-US" b="1" dirty="0" smtClean="0">
                <a:latin typeface="Calibri" pitchFamily="34" charset="0"/>
                <a:cs typeface="Calibri" pitchFamily="34" charset="0"/>
              </a:rPr>
              <a:t>NCAR is an FFRDC (Federally Funded Research &amp; Development Center) </a:t>
            </a:r>
          </a:p>
          <a:p>
            <a:pPr>
              <a:buFont typeface="Wingdings" pitchFamily="2" charset="2"/>
              <a:buChar char="Ø"/>
            </a:pPr>
            <a:r>
              <a:rPr lang="en-US" b="1" dirty="0" smtClean="0">
                <a:latin typeface="Calibri" pitchFamily="34" charset="0"/>
                <a:cs typeface="Calibri" pitchFamily="34" charset="0"/>
              </a:rPr>
              <a:t> Funding announcements may restrict FFRDC participation</a:t>
            </a:r>
            <a:endParaRPr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2346" y="152400"/>
            <a:ext cx="7261654" cy="877330"/>
          </a:xfrm>
        </p:spPr>
        <p:txBody>
          <a:bodyPr>
            <a:noAutofit/>
          </a:bodyPr>
          <a:lstStyle/>
          <a:p>
            <a:pPr algn="ctr"/>
            <a:r>
              <a:rPr lang="en-US" sz="4000" dirty="0" smtClean="0">
                <a:solidFill>
                  <a:schemeClr val="accent1">
                    <a:lumMod val="75000"/>
                  </a:schemeClr>
                </a:solidFill>
                <a:latin typeface="Calibri" pitchFamily="34" charset="0"/>
              </a:rPr>
              <a:t>NSF Cooperative Agreement Requirements</a:t>
            </a:r>
            <a:endParaRPr lang="en-US" sz="4000" dirty="0">
              <a:solidFill>
                <a:schemeClr val="accent1">
                  <a:lumMod val="75000"/>
                </a:schemeClr>
              </a:solidFill>
              <a:latin typeface="Calibri" pitchFamily="34" charset="0"/>
            </a:endParaRPr>
          </a:p>
        </p:txBody>
      </p:sp>
      <p:sp>
        <p:nvSpPr>
          <p:cNvPr id="2" name="Content Placeholder 1"/>
          <p:cNvSpPr>
            <a:spLocks noGrp="1"/>
          </p:cNvSpPr>
          <p:nvPr>
            <p:ph idx="1"/>
          </p:nvPr>
        </p:nvSpPr>
        <p:spPr>
          <a:xfrm>
            <a:off x="1729946" y="1304014"/>
            <a:ext cx="7414054" cy="4759035"/>
          </a:xfrm>
        </p:spPr>
        <p:txBody>
          <a:bodyPr>
            <a:normAutofit fontScale="92500" lnSpcReduction="10000"/>
          </a:bodyPr>
          <a:lstStyle/>
          <a:p>
            <a:r>
              <a:rPr lang="en-US" sz="2500" dirty="0" smtClean="0">
                <a:latin typeface="Calibri" pitchFamily="34" charset="0"/>
              </a:rPr>
              <a:t>NCAR may use staff and/or facilities on outside funded projects if activities:</a:t>
            </a:r>
          </a:p>
          <a:p>
            <a:pPr lvl="1"/>
            <a:r>
              <a:rPr lang="en-US" sz="2100" dirty="0" smtClean="0">
                <a:latin typeface="Calibri" pitchFamily="34" charset="0"/>
              </a:rPr>
              <a:t>Fall within the mission of NCAR</a:t>
            </a:r>
          </a:p>
          <a:p>
            <a:pPr lvl="1"/>
            <a:r>
              <a:rPr lang="en-US" sz="2100" dirty="0" smtClean="0">
                <a:latin typeface="Calibri" pitchFamily="34" charset="0"/>
              </a:rPr>
              <a:t>Do not utilize staff / facilities (HPC, planes, models, machine shop, etc.)  in an unfair manner</a:t>
            </a:r>
          </a:p>
          <a:p>
            <a:pPr lvl="2"/>
            <a:r>
              <a:rPr lang="en-US" sz="1900" dirty="0" smtClean="0">
                <a:latin typeface="Calibri" pitchFamily="34" charset="0"/>
              </a:rPr>
              <a:t>Should not create an unfair advantage that would impact universities or others from obtaining funding</a:t>
            </a:r>
          </a:p>
          <a:p>
            <a:pPr lvl="1"/>
            <a:r>
              <a:rPr lang="en-US" sz="2100" dirty="0" smtClean="0">
                <a:latin typeface="Calibri" pitchFamily="34" charset="0"/>
              </a:rPr>
              <a:t>Do not impact NSF base activities negatively</a:t>
            </a:r>
          </a:p>
          <a:p>
            <a:r>
              <a:rPr lang="en-US" sz="2500" dirty="0" smtClean="0">
                <a:latin typeface="Calibri" pitchFamily="34" charset="0"/>
              </a:rPr>
              <a:t>NCAR required to provide NSF access to proposal info</a:t>
            </a:r>
          </a:p>
          <a:p>
            <a:pPr lvl="1"/>
            <a:r>
              <a:rPr lang="en-US" sz="2100" dirty="0" smtClean="0">
                <a:latin typeface="Calibri" pitchFamily="34" charset="0"/>
              </a:rPr>
              <a:t>Key proposal information, budget, and full proposal</a:t>
            </a:r>
          </a:p>
          <a:p>
            <a:r>
              <a:rPr lang="en-US" sz="2500" dirty="0" smtClean="0">
                <a:latin typeface="Calibri" pitchFamily="34" charset="0"/>
              </a:rPr>
              <a:t>NCAR is required to involve the university community (PACUR) in a review of proposals </a:t>
            </a:r>
          </a:p>
          <a:p>
            <a:pPr lvl="1"/>
            <a:r>
              <a:rPr lang="en-US" sz="2100" dirty="0" smtClean="0">
                <a:latin typeface="Calibri" pitchFamily="34" charset="0"/>
              </a:rPr>
              <a:t>Review proposals in excess of $100,000</a:t>
            </a:r>
          </a:p>
          <a:p>
            <a:pPr lvl="1"/>
            <a:r>
              <a:rPr lang="en-US" sz="2100" dirty="0" smtClean="0">
                <a:latin typeface="Calibri" pitchFamily="34" charset="0"/>
              </a:rPr>
              <a:t>Retrospective review – twice a year</a:t>
            </a:r>
          </a:p>
          <a:p>
            <a:pPr lvl="1">
              <a:buNone/>
            </a:pPr>
            <a:endParaRPr lang="en-US" sz="2700" dirty="0" smtClean="0">
              <a:latin typeface="Calibri" pitchFamily="34" charset="0"/>
            </a:endParaRPr>
          </a:p>
          <a:p>
            <a:endParaRPr lang="en-US" dirty="0">
              <a:latin typeface="Calibri"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3271</TotalTime>
  <Words>2576</Words>
  <Application>Microsoft Office PowerPoint</Application>
  <PresentationFormat>On-screen Show (4:3)</PresentationFormat>
  <Paragraphs>418</Paragraphs>
  <Slides>53</Slides>
  <Notes>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Custom Design</vt:lpstr>
      <vt:lpstr>Proposal and Award (PandA) Training</vt:lpstr>
      <vt:lpstr>Topics / Agenda</vt:lpstr>
      <vt:lpstr>PandA A System That Meets a Corporate Need</vt:lpstr>
      <vt:lpstr>A Comprehensive System for Managing Proposals and Awards</vt:lpstr>
      <vt:lpstr>Why are we here today?</vt:lpstr>
      <vt:lpstr>NCAR Proposal Policies &amp; Procedures</vt:lpstr>
      <vt:lpstr>Topics</vt:lpstr>
      <vt:lpstr>NCAR Funding</vt:lpstr>
      <vt:lpstr>NSF Cooperative Agreement Requirements</vt:lpstr>
      <vt:lpstr>NSF Cooperative Agreement Requirements</vt:lpstr>
      <vt:lpstr>PACUR Requirements President’s Advisory Committee on University Relations</vt:lpstr>
      <vt:lpstr>UCAR Funding Proposal Policy</vt:lpstr>
      <vt:lpstr>Sponsor Requirements</vt:lpstr>
      <vt:lpstr>Requirements for NSF Proposals</vt:lpstr>
      <vt:lpstr>Proposal Roles and Responsibilities</vt:lpstr>
      <vt:lpstr>Proposal Roles and Responsibilities</vt:lpstr>
      <vt:lpstr>Proposal Changes with PandA </vt:lpstr>
      <vt:lpstr>NCAR Proposal Website</vt:lpstr>
      <vt:lpstr>Contacts</vt:lpstr>
      <vt:lpstr>Questions ?</vt:lpstr>
      <vt:lpstr>Contract Related Activities</vt:lpstr>
      <vt:lpstr>Proposal Stage Contract Related Activities </vt:lpstr>
      <vt:lpstr>Contract Related Activities (cont.)</vt:lpstr>
      <vt:lpstr>Contract Related Activities (cont.)</vt:lpstr>
      <vt:lpstr>Contract Related Activities (cont.)</vt:lpstr>
      <vt:lpstr>Contract Related Activities (cont.)</vt:lpstr>
      <vt:lpstr>Direct Award Activities</vt:lpstr>
      <vt:lpstr>Direct Award Activities (cont.)</vt:lpstr>
      <vt:lpstr>Direct Award Activities (cont.)</vt:lpstr>
      <vt:lpstr>Export Compliance</vt:lpstr>
      <vt:lpstr>Purchasing Related Activities</vt:lpstr>
      <vt:lpstr>Vendor Relations what you need to know</vt:lpstr>
      <vt:lpstr>Vendor Relations what you need to know</vt:lpstr>
      <vt:lpstr>Purchasing – what you need to know</vt:lpstr>
      <vt:lpstr>Sole Source Justification</vt:lpstr>
      <vt:lpstr>Ratifications and Waivers</vt:lpstr>
      <vt:lpstr>Questions?</vt:lpstr>
      <vt:lpstr>Compliance Issues</vt:lpstr>
      <vt:lpstr>Circular Compliance</vt:lpstr>
      <vt:lpstr>OMB Circular A-110 </vt:lpstr>
      <vt:lpstr>OMB Circular A-122</vt:lpstr>
      <vt:lpstr>OMB Circular A-122 Attachments</vt:lpstr>
      <vt:lpstr>OMB Circular A-122 Attachments</vt:lpstr>
      <vt:lpstr>OMB Circular A-133</vt:lpstr>
      <vt:lpstr>OMB Circular A-133 items</vt:lpstr>
      <vt:lpstr>Salary Access Training</vt:lpstr>
      <vt:lpstr>Salary Access Guideline</vt:lpstr>
      <vt:lpstr>Ethical Conduct Policy</vt:lpstr>
      <vt:lpstr>Employee Personnel Records Policy</vt:lpstr>
      <vt:lpstr>Access and Use of Computer Information Systems Policy</vt:lpstr>
      <vt:lpstr>Salary Access</vt:lpstr>
      <vt:lpstr>Agreement to Access Salary Data</vt:lpstr>
      <vt:lpstr> * Sign Salary Access Form   * Break   * PandA Demonstration</vt:lpstr>
    </vt:vector>
  </TitlesOfParts>
  <Company>UCAR Comms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Rachael Drummond</dc:creator>
  <cp:lastModifiedBy>Ann</cp:lastModifiedBy>
  <cp:revision>206</cp:revision>
  <dcterms:created xsi:type="dcterms:W3CDTF">2012-09-07T20:31:09Z</dcterms:created>
  <dcterms:modified xsi:type="dcterms:W3CDTF">2012-10-26T15:29:25Z</dcterms:modified>
</cp:coreProperties>
</file>